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260" r:id="rId6"/>
    <p:sldId id="262" r:id="rId7"/>
    <p:sldId id="266" r:id="rId8"/>
    <p:sldId id="263" r:id="rId9"/>
    <p:sldId id="264" r:id="rId10"/>
    <p:sldId id="261" r:id="rId11"/>
    <p:sldId id="270" r:id="rId12"/>
    <p:sldId id="271" r:id="rId13"/>
    <p:sldId id="272" r:id="rId14"/>
    <p:sldId id="273" r:id="rId15"/>
    <p:sldId id="267" r:id="rId16"/>
    <p:sldId id="268" r:id="rId17"/>
    <p:sldId id="269"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114" y="-3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31.10.2023</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31.10.2023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31.10.2023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31.10.2023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31.10.2023</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31.10.2023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31.10.2023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31.10.2023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31.10.2023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31.10.2023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31.10.2023</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31.10.2023</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latin typeface="Times New Roman" pitchFamily="18" charset="0"/>
                <a:cs typeface="Times New Roman" pitchFamily="18" charset="0"/>
              </a:rPr>
              <a:t>Уголовно-правовая характеристика коррупции</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8372" y="1752600"/>
            <a:ext cx="7087256" cy="4373563"/>
          </a:xfrm>
        </p:spPr>
      </p:pic>
      <p:pic>
        <p:nvPicPr>
          <p:cNvPr id="5"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490397"/>
            <a:ext cx="588471" cy="724272"/>
          </a:xfrm>
          <a:prstGeom prst="rect">
            <a:avLst/>
          </a:prstGeom>
        </p:spPr>
      </p:pic>
    </p:spTree>
    <p:extLst>
      <p:ext uri="{BB962C8B-B14F-4D97-AF65-F5344CB8AC3E}">
        <p14:creationId xmlns:p14="http://schemas.microsoft.com/office/powerpoint/2010/main" val="386843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latin typeface="Times New Roman" pitchFamily="18" charset="0"/>
                <a:cs typeface="Times New Roman" pitchFamily="18" charset="0"/>
              </a:rPr>
              <a:t>Практическое задание</a:t>
            </a:r>
            <a:endParaRPr lang="ru-RU" i="1" dirty="0">
              <a:latin typeface="Times New Roman" pitchFamily="18" charset="0"/>
              <a:cs typeface="Times New Roman" pitchFamily="18" charset="0"/>
            </a:endParaRPr>
          </a:p>
        </p:txBody>
      </p:sp>
      <p:sp>
        <p:nvSpPr>
          <p:cNvPr id="3" name="Объект 2"/>
          <p:cNvSpPr>
            <a:spLocks noGrp="1"/>
          </p:cNvSpPr>
          <p:nvPr>
            <p:ph sz="half" idx="1"/>
          </p:nvPr>
        </p:nvSpPr>
        <p:spPr>
          <a:xfrm>
            <a:off x="251520" y="1772816"/>
            <a:ext cx="8496944" cy="4248471"/>
          </a:xfrm>
        </p:spPr>
        <p:txBody>
          <a:bodyPr>
            <a:normAutofit/>
          </a:bodyPr>
          <a:lstStyle/>
          <a:p>
            <a:pPr indent="0" algn="just">
              <a:buNone/>
            </a:pPr>
            <a:r>
              <a:rPr lang="ru-RU" sz="2200" dirty="0">
                <a:solidFill>
                  <a:prstClr val="black"/>
                </a:solidFill>
                <a:latin typeface="Times New Roman" pitchFamily="18" charset="0"/>
                <a:cs typeface="Times New Roman" pitchFamily="18" charset="0"/>
              </a:rPr>
              <a:t>По прибытии утром на работу руководитель учреждения Федоров М.А. открыл служебный кабинет и при обработке входящей корреспонденции обнаружил подарочный конверт для денег с надписью «Сюрприз» с изображением улыбающегося, но грозящего пальцем Д. Трампа. В конверте он обнаружил адресованное ему обращение с просьбой посодействовать в решении служебного вопроса и денежную купюру 5000 руб. </a:t>
            </a:r>
            <a:endParaRPr lang="ru-RU" sz="2200" dirty="0" smtClean="0">
              <a:solidFill>
                <a:prstClr val="black"/>
              </a:solidFill>
              <a:latin typeface="Times New Roman" pitchFamily="18" charset="0"/>
              <a:cs typeface="Times New Roman" pitchFamily="18" charset="0"/>
            </a:endParaRPr>
          </a:p>
          <a:p>
            <a:pPr indent="0" algn="just">
              <a:buNone/>
            </a:pPr>
            <a:endParaRPr lang="ru-RU" altLang="ru-RU" sz="2200" b="1" i="1" dirty="0">
              <a:solidFill>
                <a:prstClr val="black"/>
              </a:solidFill>
              <a:latin typeface="Times New Roman" pitchFamily="18" charset="0"/>
              <a:cs typeface="Times New Roman" pitchFamily="18" charset="0"/>
            </a:endParaRPr>
          </a:p>
          <a:p>
            <a:pPr indent="0" algn="just">
              <a:buNone/>
            </a:pPr>
            <a:r>
              <a:rPr lang="ru-RU" altLang="ru-RU" sz="2200" i="1" dirty="0" smtClean="0">
                <a:solidFill>
                  <a:srgbClr val="FF0000"/>
                </a:solidFill>
                <a:cs typeface="Arial"/>
              </a:rPr>
              <a:t>Каким </a:t>
            </a:r>
            <a:r>
              <a:rPr lang="ru-RU" altLang="ru-RU" sz="2200" i="1" dirty="0">
                <a:solidFill>
                  <a:srgbClr val="FF0000"/>
                </a:solidFill>
                <a:cs typeface="Arial"/>
              </a:rPr>
              <a:t>образом следует поступить </a:t>
            </a:r>
            <a:endParaRPr lang="ru-RU" altLang="ru-RU" sz="2200" i="1" dirty="0" smtClean="0">
              <a:solidFill>
                <a:srgbClr val="FF0000"/>
              </a:solidFill>
              <a:cs typeface="Arial"/>
            </a:endParaRPr>
          </a:p>
          <a:p>
            <a:pPr marL="0" lvl="1" indent="0" algn="ctr" fontAlgn="base">
              <a:spcBef>
                <a:spcPct val="0"/>
              </a:spcBef>
              <a:spcAft>
                <a:spcPct val="0"/>
              </a:spcAft>
              <a:buNone/>
            </a:pPr>
            <a:r>
              <a:rPr lang="ru-RU" altLang="ru-RU" sz="2200" i="1" dirty="0" smtClean="0">
                <a:solidFill>
                  <a:srgbClr val="FF0000"/>
                </a:solidFill>
                <a:cs typeface="Arial"/>
              </a:rPr>
              <a:t>Федорову</a:t>
            </a:r>
            <a:r>
              <a:rPr lang="ru-RU" altLang="ru-RU" sz="2200" i="1" dirty="0">
                <a:solidFill>
                  <a:srgbClr val="FF0000"/>
                </a:solidFill>
                <a:cs typeface="Arial"/>
              </a:rPr>
              <a:t>?</a:t>
            </a:r>
          </a:p>
          <a:p>
            <a:endParaRPr lang="ru-RU" dirty="0"/>
          </a:p>
        </p:txBody>
      </p:sp>
      <p:pic>
        <p:nvPicPr>
          <p:cNvPr id="5" name="Picture 2" descr="https://kaksamsdelal.ru/wp-content/uploads/3/f/1/3f149a22835d4cb0dc22565689602b6f.jpe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851711" y="4293096"/>
            <a:ext cx="292608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384" y="505745"/>
            <a:ext cx="588471" cy="724272"/>
          </a:xfrm>
          <a:prstGeom prst="rect">
            <a:avLst/>
          </a:prstGeom>
        </p:spPr>
      </p:pic>
    </p:spTree>
    <p:extLst>
      <p:ext uri="{BB962C8B-B14F-4D97-AF65-F5344CB8AC3E}">
        <p14:creationId xmlns:p14="http://schemas.microsoft.com/office/powerpoint/2010/main" val="3652056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424936" cy="864096"/>
          </a:xfrm>
        </p:spPr>
        <p:txBody>
          <a:bodyPr>
            <a:normAutofit/>
          </a:bodyPr>
          <a:lstStyle/>
          <a:p>
            <a:r>
              <a:rPr lang="ru-RU" sz="2000" b="1" dirty="0" smtClean="0">
                <a:latin typeface="Times New Roman" pitchFamily="18" charset="0"/>
                <a:cs typeface="Times New Roman" pitchFamily="18" charset="0"/>
              </a:rPr>
              <a:t>ВАС, ВОЗМОЖНО, </a:t>
            </a:r>
            <a:r>
              <a:rPr lang="ru-RU" sz="2000" b="1" dirty="0">
                <a:latin typeface="Times New Roman" pitchFamily="18" charset="0"/>
                <a:cs typeface="Times New Roman" pitchFamily="18" charset="0"/>
              </a:rPr>
              <a:t>СКЛОНЯЮТ К ПОЛУЧЕНИЮ ВЗЯТКИ, ЕСЛИ:</a:t>
            </a:r>
            <a:r>
              <a:rPr lang="ru-RU" sz="2000" b="1" dirty="0"/>
              <a:t> </a:t>
            </a:r>
            <a:endParaRPr lang="ru-RU" sz="2000" dirty="0"/>
          </a:p>
        </p:txBody>
      </p:sp>
      <p:sp>
        <p:nvSpPr>
          <p:cNvPr id="3" name="Объект 2"/>
          <p:cNvSpPr>
            <a:spLocks noGrp="1"/>
          </p:cNvSpPr>
          <p:nvPr>
            <p:ph sz="half" idx="1"/>
          </p:nvPr>
        </p:nvSpPr>
        <p:spPr>
          <a:xfrm>
            <a:off x="251520" y="764704"/>
            <a:ext cx="8579296" cy="5505475"/>
          </a:xfrm>
        </p:spPr>
        <p:txBody>
          <a:bodyPr>
            <a:normAutofit fontScale="62500" lnSpcReduction="20000"/>
          </a:bodyPr>
          <a:lstStyle/>
          <a:p>
            <a:endParaRPr lang="ru-RU" dirty="0"/>
          </a:p>
          <a:p>
            <a:pPr marL="0" indent="0" algn="just">
              <a:buNone/>
            </a:pPr>
            <a:r>
              <a:rPr lang="ru-RU" dirty="0" smtClean="0">
                <a:solidFill>
                  <a:schemeClr val="tx1"/>
                </a:solidFill>
                <a:latin typeface="Times New Roman" pitchFamily="18" charset="0"/>
                <a:cs typeface="Times New Roman" pitchFamily="18" charset="0"/>
              </a:rPr>
              <a:t>1. Посетитель </a:t>
            </a:r>
            <a:r>
              <a:rPr lang="ru-RU" dirty="0">
                <a:solidFill>
                  <a:schemeClr val="tx1"/>
                </a:solidFill>
                <a:latin typeface="Times New Roman" pitchFamily="18" charset="0"/>
                <a:cs typeface="Times New Roman" pitchFamily="18" charset="0"/>
              </a:rPr>
              <a:t>стремится остаться с Вами в помещении один на один. </a:t>
            </a:r>
          </a:p>
          <a:p>
            <a:pPr marL="0" indent="0" algn="just">
              <a:buNone/>
            </a:pPr>
            <a:r>
              <a:rPr lang="ru-RU" dirty="0" smtClean="0">
                <a:solidFill>
                  <a:schemeClr val="tx1"/>
                </a:solidFill>
                <a:latin typeface="Times New Roman" pitchFamily="18" charset="0"/>
                <a:cs typeface="Times New Roman" pitchFamily="18" charset="0"/>
              </a:rPr>
              <a:t>2. В </a:t>
            </a:r>
            <a:r>
              <a:rPr lang="ru-RU" dirty="0">
                <a:solidFill>
                  <a:schemeClr val="tx1"/>
                </a:solidFill>
                <a:latin typeface="Times New Roman" pitchFamily="18" charset="0"/>
                <a:cs typeface="Times New Roman" pitchFamily="18" charset="0"/>
              </a:rPr>
              <a:t>ходе разговора посетитель беспричинно проводит руками по передней части верхней одежды, проверяет содержимое карманов и емкости для бумаг или имущества. </a:t>
            </a:r>
            <a:endParaRPr lang="ru-RU" dirty="0" smtClean="0">
              <a:solidFill>
                <a:schemeClr val="tx1"/>
              </a:solidFill>
              <a:latin typeface="Times New Roman" pitchFamily="18" charset="0"/>
              <a:cs typeface="Times New Roman" pitchFamily="18" charset="0"/>
            </a:endParaRPr>
          </a:p>
          <a:p>
            <a:pPr marL="0" indent="0" algn="just">
              <a:buNone/>
            </a:pPr>
            <a:r>
              <a:rPr lang="ru-RU" dirty="0" smtClean="0">
                <a:solidFill>
                  <a:schemeClr val="tx1"/>
                </a:solidFill>
                <a:latin typeface="Times New Roman" pitchFamily="18" charset="0"/>
                <a:cs typeface="Times New Roman" pitchFamily="18" charset="0"/>
              </a:rPr>
              <a:t>3. После </a:t>
            </a:r>
            <a:r>
              <a:rPr lang="ru-RU" dirty="0">
                <a:solidFill>
                  <a:schemeClr val="tx1"/>
                </a:solidFill>
                <a:latin typeface="Times New Roman" pitchFamily="18" charset="0"/>
                <a:cs typeface="Times New Roman" pitchFamily="18" charset="0"/>
              </a:rPr>
              <a:t>разъяснения сути его обращения, меняет темп и тембр речи. </a:t>
            </a:r>
            <a:endParaRPr lang="ru-RU" dirty="0" smtClean="0">
              <a:solidFill>
                <a:schemeClr val="tx1"/>
              </a:solidFill>
              <a:latin typeface="Times New Roman" pitchFamily="18" charset="0"/>
              <a:cs typeface="Times New Roman" pitchFamily="18" charset="0"/>
            </a:endParaRPr>
          </a:p>
          <a:p>
            <a:pPr marL="0" indent="0" algn="just">
              <a:buNone/>
            </a:pPr>
            <a:r>
              <a:rPr lang="ru-RU" dirty="0" smtClean="0">
                <a:solidFill>
                  <a:schemeClr val="tx1"/>
                </a:solidFill>
                <a:latin typeface="Times New Roman" pitchFamily="18" charset="0"/>
                <a:cs typeface="Times New Roman" pitchFamily="18" charset="0"/>
              </a:rPr>
              <a:t>4. Произносит </a:t>
            </a:r>
            <a:r>
              <a:rPr lang="ru-RU" dirty="0">
                <a:solidFill>
                  <a:schemeClr val="tx1"/>
                </a:solidFill>
                <a:latin typeface="Times New Roman" pitchFamily="18" charset="0"/>
                <a:cs typeface="Times New Roman" pitchFamily="18" charset="0"/>
              </a:rPr>
              <a:t>иносказательные двусмысленные фразы о возможной благодарности (дарение предметов, передача денег, недвижимости) с его стороны или лиц, которых он представляет, в случае положительного решения вопроса. </a:t>
            </a:r>
            <a:endParaRPr lang="ru-RU" dirty="0" smtClean="0">
              <a:solidFill>
                <a:schemeClr val="tx1"/>
              </a:solidFill>
              <a:latin typeface="Times New Roman" pitchFamily="18" charset="0"/>
              <a:cs typeface="Times New Roman" pitchFamily="18" charset="0"/>
            </a:endParaRPr>
          </a:p>
          <a:p>
            <a:pPr marL="0" indent="0" algn="just">
              <a:buNone/>
            </a:pPr>
            <a:r>
              <a:rPr lang="ru-RU" i="1" dirty="0" smtClean="0">
                <a:solidFill>
                  <a:schemeClr val="tx1"/>
                </a:solidFill>
                <a:latin typeface="Times New Roman" pitchFamily="18" charset="0"/>
                <a:cs typeface="Times New Roman" pitchFamily="18" charset="0"/>
              </a:rPr>
              <a:t>Кроме </a:t>
            </a:r>
            <a:r>
              <a:rPr lang="ru-RU" i="1" dirty="0">
                <a:solidFill>
                  <a:schemeClr val="tx1"/>
                </a:solidFill>
                <a:latin typeface="Times New Roman" pitchFamily="18" charset="0"/>
                <a:cs typeface="Times New Roman" pitchFamily="18" charset="0"/>
              </a:rPr>
              <a:t>этого посетитель может вести речь о том, что в силу специфики его работы, он способен оказать определенные услуги за Ваше содействие.</a:t>
            </a:r>
            <a:r>
              <a:rPr lang="ru-RU" dirty="0">
                <a:solidFill>
                  <a:schemeClr val="tx1"/>
                </a:solidFill>
                <a:latin typeface="Times New Roman" pitchFamily="18" charset="0"/>
                <a:cs typeface="Times New Roman" pitchFamily="18" charset="0"/>
              </a:rPr>
              <a:t> </a:t>
            </a:r>
          </a:p>
          <a:p>
            <a:pPr marL="0" indent="0" algn="just">
              <a:buNone/>
            </a:pPr>
            <a:r>
              <a:rPr lang="ru-RU" dirty="0" smtClean="0">
                <a:solidFill>
                  <a:schemeClr val="tx1"/>
                </a:solidFill>
                <a:latin typeface="Times New Roman" pitchFamily="18" charset="0"/>
                <a:cs typeface="Times New Roman" pitchFamily="18" charset="0"/>
              </a:rPr>
              <a:t>5. При </a:t>
            </a:r>
            <a:r>
              <a:rPr lang="ru-RU" dirty="0">
                <a:solidFill>
                  <a:schemeClr val="tx1"/>
                </a:solidFill>
                <a:latin typeface="Times New Roman" pitchFamily="18" charset="0"/>
                <a:cs typeface="Times New Roman" pitchFamily="18" charset="0"/>
              </a:rPr>
              <a:t>разговоре могут делаться ссылки на ранее положительные решения аналогичных обращений за определенное вознаграждение за оказанную помощь. </a:t>
            </a:r>
          </a:p>
          <a:p>
            <a:pPr marL="0" indent="0" algn="just">
              <a:buNone/>
            </a:pPr>
            <a:r>
              <a:rPr lang="ru-RU" dirty="0" smtClean="0">
                <a:solidFill>
                  <a:schemeClr val="tx1"/>
                </a:solidFill>
                <a:latin typeface="Times New Roman" pitchFamily="18" charset="0"/>
                <a:cs typeface="Times New Roman" pitchFamily="18" charset="0"/>
              </a:rPr>
              <a:t>6. На </a:t>
            </a:r>
            <a:r>
              <a:rPr lang="ru-RU" dirty="0">
                <a:solidFill>
                  <a:schemeClr val="tx1"/>
                </a:solidFill>
                <a:latin typeface="Times New Roman" pitchFamily="18" charset="0"/>
                <a:cs typeface="Times New Roman" pitchFamily="18" charset="0"/>
              </a:rPr>
              <a:t>Ваш рабочий стол могут </a:t>
            </a:r>
            <a:endParaRPr lang="ru-RU" dirty="0" smtClean="0">
              <a:solidFill>
                <a:schemeClr val="tx1"/>
              </a:solidFill>
              <a:latin typeface="Times New Roman" pitchFamily="18" charset="0"/>
              <a:cs typeface="Times New Roman" pitchFamily="18" charset="0"/>
            </a:endParaRPr>
          </a:p>
          <a:p>
            <a:pPr marL="0" indent="0" algn="just">
              <a:buNone/>
            </a:pPr>
            <a:r>
              <a:rPr lang="ru-RU" dirty="0" smtClean="0">
                <a:solidFill>
                  <a:schemeClr val="tx1"/>
                </a:solidFill>
                <a:latin typeface="Times New Roman" pitchFamily="18" charset="0"/>
                <a:cs typeface="Times New Roman" pitchFamily="18" charset="0"/>
              </a:rPr>
              <a:t>немотивированно </a:t>
            </a:r>
            <a:r>
              <a:rPr lang="ru-RU" dirty="0">
                <a:solidFill>
                  <a:schemeClr val="tx1"/>
                </a:solidFill>
                <a:latin typeface="Times New Roman" pitchFamily="18" charset="0"/>
                <a:cs typeface="Times New Roman" pitchFamily="18" charset="0"/>
              </a:rPr>
              <a:t>выкладываться </a:t>
            </a:r>
            <a:endParaRPr lang="ru-RU" dirty="0" smtClean="0">
              <a:solidFill>
                <a:schemeClr val="tx1"/>
              </a:solidFill>
              <a:latin typeface="Times New Roman" pitchFamily="18" charset="0"/>
              <a:cs typeface="Times New Roman" pitchFamily="18" charset="0"/>
            </a:endParaRPr>
          </a:p>
          <a:p>
            <a:pPr marL="0" indent="0" algn="just">
              <a:buNone/>
            </a:pPr>
            <a:r>
              <a:rPr lang="ru-RU" dirty="0" smtClean="0">
                <a:solidFill>
                  <a:schemeClr val="tx1"/>
                </a:solidFill>
                <a:latin typeface="Times New Roman" pitchFamily="18" charset="0"/>
                <a:cs typeface="Times New Roman" pitchFamily="18" charset="0"/>
              </a:rPr>
              <a:t>папки</a:t>
            </a:r>
            <a:r>
              <a:rPr lang="ru-RU" dirty="0">
                <a:solidFill>
                  <a:schemeClr val="tx1"/>
                </a:solidFill>
                <a:latin typeface="Times New Roman" pitchFamily="18" charset="0"/>
                <a:cs typeface="Times New Roman" pitchFamily="18" charset="0"/>
              </a:rPr>
              <a:t>, пакеты, конверты </a:t>
            </a:r>
            <a:r>
              <a:rPr lang="ru-RU" dirty="0" smtClean="0">
                <a:solidFill>
                  <a:schemeClr val="tx1"/>
                </a:solidFill>
                <a:latin typeface="Times New Roman" pitchFamily="18" charset="0"/>
                <a:cs typeface="Times New Roman" pitchFamily="18" charset="0"/>
              </a:rPr>
              <a:t>и</a:t>
            </a:r>
          </a:p>
          <a:p>
            <a:pPr marL="0" indent="0" algn="just">
              <a:buNone/>
            </a:pPr>
            <a:r>
              <a:rPr lang="ru-RU" dirty="0" smtClean="0">
                <a:solidFill>
                  <a:schemeClr val="tx1"/>
                </a:solidFill>
                <a:latin typeface="Times New Roman" pitchFamily="18" charset="0"/>
                <a:cs typeface="Times New Roman" pitchFamily="18" charset="0"/>
              </a:rPr>
              <a:t>другие </a:t>
            </a:r>
            <a:r>
              <a:rPr lang="ru-RU" dirty="0">
                <a:solidFill>
                  <a:schemeClr val="tx1"/>
                </a:solidFill>
                <a:latin typeface="Times New Roman" pitchFamily="18" charset="0"/>
                <a:cs typeface="Times New Roman" pitchFamily="18" charset="0"/>
              </a:rPr>
              <a:t>предметы. </a:t>
            </a:r>
          </a:p>
          <a:p>
            <a:pPr marL="0" indent="0" algn="just">
              <a:buNone/>
            </a:pPr>
            <a:r>
              <a:rPr lang="ru-RU" dirty="0" smtClean="0">
                <a:solidFill>
                  <a:schemeClr val="tx1"/>
                </a:solidFill>
                <a:latin typeface="Times New Roman" pitchFamily="18" charset="0"/>
                <a:cs typeface="Times New Roman" pitchFamily="18" charset="0"/>
              </a:rPr>
              <a:t>7. После </a:t>
            </a:r>
            <a:r>
              <a:rPr lang="ru-RU" dirty="0">
                <a:solidFill>
                  <a:schemeClr val="tx1"/>
                </a:solidFill>
                <a:latin typeface="Times New Roman" pitchFamily="18" charset="0"/>
                <a:cs typeface="Times New Roman" pitchFamily="18" charset="0"/>
              </a:rPr>
              <a:t>ухода посетителя в помещении </a:t>
            </a:r>
            <a:r>
              <a:rPr lang="ru-RU" dirty="0" smtClean="0">
                <a:solidFill>
                  <a:schemeClr val="tx1"/>
                </a:solidFill>
                <a:latin typeface="Times New Roman" pitchFamily="18" charset="0"/>
                <a:cs typeface="Times New Roman" pitchFamily="18" charset="0"/>
              </a:rPr>
              <a:t>могут</a:t>
            </a:r>
          </a:p>
          <a:p>
            <a:pPr marL="0" indent="0" algn="just">
              <a:buNone/>
            </a:pPr>
            <a:r>
              <a:rPr lang="ru-RU" dirty="0" smtClean="0">
                <a:solidFill>
                  <a:schemeClr val="tx1"/>
                </a:solidFill>
                <a:latin typeface="Times New Roman" pitchFamily="18" charset="0"/>
                <a:cs typeface="Times New Roman" pitchFamily="18" charset="0"/>
              </a:rPr>
              <a:t>оказаться </a:t>
            </a:r>
            <a:r>
              <a:rPr lang="ru-RU" dirty="0">
                <a:solidFill>
                  <a:schemeClr val="tx1"/>
                </a:solidFill>
                <a:latin typeface="Times New Roman" pitchFamily="18" charset="0"/>
                <a:cs typeface="Times New Roman" pitchFamily="18" charset="0"/>
              </a:rPr>
              <a:t>«случайно» </a:t>
            </a:r>
            <a:r>
              <a:rPr lang="ru-RU" dirty="0" smtClean="0">
                <a:solidFill>
                  <a:schemeClr val="tx1"/>
                </a:solidFill>
                <a:latin typeface="Times New Roman" pitchFamily="18" charset="0"/>
                <a:cs typeface="Times New Roman" pitchFamily="18" charset="0"/>
              </a:rPr>
              <a:t>оставленные предметы </a:t>
            </a:r>
          </a:p>
          <a:p>
            <a:pPr marL="0" indent="0" algn="just">
              <a:buNone/>
            </a:pPr>
            <a:r>
              <a:rPr lang="ru-RU" dirty="0" smtClean="0">
                <a:solidFill>
                  <a:schemeClr val="tx1"/>
                </a:solidFill>
                <a:latin typeface="Times New Roman" pitchFamily="18" charset="0"/>
                <a:cs typeface="Times New Roman" pitchFamily="18" charset="0"/>
              </a:rPr>
              <a:t>и вещи. </a:t>
            </a:r>
          </a:p>
          <a:p>
            <a:pPr marL="0" indent="0">
              <a:buNone/>
            </a:pPr>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10303" y="4077072"/>
            <a:ext cx="4038600" cy="2524125"/>
          </a:xfrm>
        </p:spPr>
      </p:pic>
      <p:pic>
        <p:nvPicPr>
          <p:cNvPr id="6"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4489" y="692696"/>
            <a:ext cx="588471" cy="724272"/>
          </a:xfrm>
          <a:prstGeom prst="rect">
            <a:avLst/>
          </a:prstGeom>
        </p:spPr>
      </p:pic>
    </p:spTree>
    <p:extLst>
      <p:ext uri="{BB962C8B-B14F-4D97-AF65-F5344CB8AC3E}">
        <p14:creationId xmlns:p14="http://schemas.microsoft.com/office/powerpoint/2010/main" val="4281326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90396"/>
            <a:ext cx="8229600" cy="706356"/>
          </a:xfrm>
        </p:spPr>
        <p:txBody>
          <a:bodyPr>
            <a:normAutofit fontScale="90000"/>
          </a:bodyPr>
          <a:lstStyle/>
          <a:p>
            <a:r>
              <a:rPr lang="ru-RU" sz="2700" dirty="0">
                <a:latin typeface="Times New Roman" pitchFamily="18" charset="0"/>
                <a:cs typeface="Times New Roman" pitchFamily="18" charset="0"/>
              </a:rPr>
              <a:t>Косвенные признаки вымогательства взятки</a:t>
            </a:r>
            <a:r>
              <a:rPr lang="ru-RU" dirty="0"/>
              <a:t/>
            </a:r>
            <a:br>
              <a:rPr lang="ru-RU" dirty="0"/>
            </a:br>
            <a:endParaRPr lang="ru-RU" dirty="0"/>
          </a:p>
        </p:txBody>
      </p:sp>
      <p:sp>
        <p:nvSpPr>
          <p:cNvPr id="3" name="Объект 2"/>
          <p:cNvSpPr>
            <a:spLocks noGrp="1"/>
          </p:cNvSpPr>
          <p:nvPr>
            <p:ph sz="half" idx="1"/>
          </p:nvPr>
        </p:nvSpPr>
        <p:spPr>
          <a:xfrm>
            <a:off x="457200" y="836712"/>
            <a:ext cx="8219256" cy="5832648"/>
          </a:xfrm>
        </p:spPr>
        <p:txBody>
          <a:bodyPr>
            <a:noAutofit/>
          </a:bodyPr>
          <a:lstStyle/>
          <a:p>
            <a:pPr marL="114300" indent="0">
              <a:buNone/>
            </a:pPr>
            <a:r>
              <a:rPr lang="ru-RU" sz="1600" dirty="0" smtClean="0">
                <a:solidFill>
                  <a:schemeClr val="tx1"/>
                </a:solidFill>
                <a:latin typeface="Times New Roman" pitchFamily="18" charset="0"/>
                <a:cs typeface="Times New Roman" pitchFamily="18" charset="0"/>
              </a:rPr>
              <a:t>1. Разговор </a:t>
            </a:r>
            <a:r>
              <a:rPr lang="ru-RU" sz="1600" dirty="0">
                <a:solidFill>
                  <a:schemeClr val="tx1"/>
                </a:solidFill>
                <a:latin typeface="Times New Roman" pitchFamily="18" charset="0"/>
                <a:cs typeface="Times New Roman" pitchFamily="18" charset="0"/>
              </a:rPr>
              <a:t>о возможной взятке носит </a:t>
            </a:r>
            <a:endParaRPr lang="ru-RU" sz="1600" dirty="0" smtClean="0">
              <a:solidFill>
                <a:schemeClr val="tx1"/>
              </a:solidFill>
              <a:latin typeface="Times New Roman" pitchFamily="18" charset="0"/>
              <a:cs typeface="Times New Roman" pitchFamily="18" charset="0"/>
            </a:endParaRPr>
          </a:p>
          <a:p>
            <a:pPr marL="0" indent="0">
              <a:buNone/>
            </a:pPr>
            <a:r>
              <a:rPr lang="ru-RU" sz="1600" dirty="0" smtClean="0">
                <a:solidFill>
                  <a:schemeClr val="tx1"/>
                </a:solidFill>
                <a:latin typeface="Times New Roman" pitchFamily="18" charset="0"/>
                <a:cs typeface="Times New Roman" pitchFamily="18" charset="0"/>
              </a:rPr>
              <a:t>иносказательный </a:t>
            </a:r>
            <a:r>
              <a:rPr lang="ru-RU" sz="1600" dirty="0">
                <a:solidFill>
                  <a:schemeClr val="tx1"/>
                </a:solidFill>
                <a:latin typeface="Times New Roman" pitchFamily="18" charset="0"/>
                <a:cs typeface="Times New Roman" pitchFamily="18" charset="0"/>
              </a:rPr>
              <a:t>характер, речь чиновника </a:t>
            </a:r>
            <a:endParaRPr lang="ru-RU" sz="1600" dirty="0" smtClean="0">
              <a:solidFill>
                <a:schemeClr val="tx1"/>
              </a:solidFill>
              <a:latin typeface="Times New Roman" pitchFamily="18" charset="0"/>
              <a:cs typeface="Times New Roman" pitchFamily="18" charset="0"/>
            </a:endParaRPr>
          </a:p>
          <a:p>
            <a:pPr marL="0" indent="0">
              <a:buNone/>
            </a:pPr>
            <a:r>
              <a:rPr lang="ru-RU" sz="1600" dirty="0" smtClean="0">
                <a:solidFill>
                  <a:schemeClr val="tx1"/>
                </a:solidFill>
                <a:latin typeface="Times New Roman" pitchFamily="18" charset="0"/>
                <a:cs typeface="Times New Roman" pitchFamily="18" charset="0"/>
              </a:rPr>
              <a:t>состоит </a:t>
            </a:r>
            <a:r>
              <a:rPr lang="ru-RU" sz="1600" dirty="0">
                <a:solidFill>
                  <a:schemeClr val="tx1"/>
                </a:solidFill>
                <a:latin typeface="Times New Roman" pitchFamily="18" charset="0"/>
                <a:cs typeface="Times New Roman" pitchFamily="18" charset="0"/>
              </a:rPr>
              <a:t>из односложных предложений, </a:t>
            </a:r>
            <a:endParaRPr lang="ru-RU" sz="1600" dirty="0" smtClean="0">
              <a:solidFill>
                <a:schemeClr val="tx1"/>
              </a:solidFill>
              <a:latin typeface="Times New Roman" pitchFamily="18" charset="0"/>
              <a:cs typeface="Times New Roman" pitchFamily="18" charset="0"/>
            </a:endParaRPr>
          </a:p>
          <a:p>
            <a:pPr marL="0" indent="0">
              <a:buNone/>
            </a:pPr>
            <a:r>
              <a:rPr lang="ru-RU" sz="1600" dirty="0" smtClean="0">
                <a:solidFill>
                  <a:schemeClr val="tx1"/>
                </a:solidFill>
                <a:latin typeface="Times New Roman" pitchFamily="18" charset="0"/>
                <a:cs typeface="Times New Roman" pitchFamily="18" charset="0"/>
              </a:rPr>
              <a:t>не </a:t>
            </a:r>
            <a:r>
              <a:rPr lang="ru-RU" sz="1600" dirty="0">
                <a:solidFill>
                  <a:schemeClr val="tx1"/>
                </a:solidFill>
                <a:latin typeface="Times New Roman" pitchFamily="18" charset="0"/>
                <a:cs typeface="Times New Roman" pitchFamily="18" charset="0"/>
              </a:rPr>
              <a:t>содержащих открытых заявлений о том, </a:t>
            </a:r>
            <a:endParaRPr lang="ru-RU" sz="1600" dirty="0" smtClean="0">
              <a:solidFill>
                <a:schemeClr val="tx1"/>
              </a:solidFill>
              <a:latin typeface="Times New Roman" pitchFamily="18" charset="0"/>
              <a:cs typeface="Times New Roman" pitchFamily="18" charset="0"/>
            </a:endParaRPr>
          </a:p>
          <a:p>
            <a:pPr marL="0" indent="0">
              <a:buNone/>
            </a:pPr>
            <a:r>
              <a:rPr lang="ru-RU" sz="1600" dirty="0" smtClean="0">
                <a:solidFill>
                  <a:schemeClr val="tx1"/>
                </a:solidFill>
                <a:latin typeface="Times New Roman" pitchFamily="18" charset="0"/>
                <a:cs typeface="Times New Roman" pitchFamily="18" charset="0"/>
              </a:rPr>
              <a:t>что </a:t>
            </a:r>
            <a:r>
              <a:rPr lang="ru-RU" sz="1600" dirty="0">
                <a:solidFill>
                  <a:schemeClr val="tx1"/>
                </a:solidFill>
                <a:latin typeface="Times New Roman" pitchFamily="18" charset="0"/>
                <a:cs typeface="Times New Roman" pitchFamily="18" charset="0"/>
              </a:rPr>
              <a:t>вопрос он может решить только в случае </a:t>
            </a:r>
            <a:endParaRPr lang="ru-RU" sz="1600" dirty="0" smtClean="0">
              <a:solidFill>
                <a:schemeClr val="tx1"/>
              </a:solidFill>
              <a:latin typeface="Times New Roman" pitchFamily="18" charset="0"/>
              <a:cs typeface="Times New Roman" pitchFamily="18" charset="0"/>
            </a:endParaRPr>
          </a:p>
          <a:p>
            <a:pPr marL="0" indent="0">
              <a:buNone/>
            </a:pPr>
            <a:r>
              <a:rPr lang="ru-RU" sz="1600" dirty="0" smtClean="0">
                <a:solidFill>
                  <a:schemeClr val="tx1"/>
                </a:solidFill>
                <a:latin typeface="Times New Roman" pitchFamily="18" charset="0"/>
                <a:cs typeface="Times New Roman" pitchFamily="18" charset="0"/>
              </a:rPr>
              <a:t>передачи </a:t>
            </a:r>
            <a:r>
              <a:rPr lang="ru-RU" sz="1600" dirty="0">
                <a:solidFill>
                  <a:schemeClr val="tx1"/>
                </a:solidFill>
                <a:latin typeface="Times New Roman" pitchFamily="18" charset="0"/>
                <a:cs typeface="Times New Roman" pitchFamily="18" charset="0"/>
              </a:rPr>
              <a:t>ему денег или оказания какой </a:t>
            </a:r>
            <a:r>
              <a:rPr lang="ru-RU" sz="1600" dirty="0" smtClean="0">
                <a:solidFill>
                  <a:schemeClr val="tx1"/>
                </a:solidFill>
                <a:latin typeface="Times New Roman" pitchFamily="18" charset="0"/>
                <a:cs typeface="Times New Roman" pitchFamily="18" charset="0"/>
              </a:rPr>
              <a:t>либо услуги</a:t>
            </a:r>
            <a:r>
              <a:rPr lang="ru-RU" sz="1600" dirty="0">
                <a:solidFill>
                  <a:schemeClr val="tx1"/>
                </a:solidFill>
                <a:latin typeface="Times New Roman" pitchFamily="18" charset="0"/>
                <a:cs typeface="Times New Roman" pitchFamily="18" charset="0"/>
              </a:rPr>
              <a:t>; </a:t>
            </a:r>
            <a:endParaRPr lang="ru-RU" sz="1600" dirty="0" smtClean="0">
              <a:solidFill>
                <a:schemeClr val="tx1"/>
              </a:solidFill>
              <a:latin typeface="Times New Roman" pitchFamily="18" charset="0"/>
              <a:cs typeface="Times New Roman" pitchFamily="18" charset="0"/>
            </a:endParaRPr>
          </a:p>
          <a:p>
            <a:pPr marL="0" indent="0">
              <a:buNone/>
            </a:pPr>
            <a:r>
              <a:rPr lang="ru-RU" sz="1600" dirty="0" smtClean="0">
                <a:solidFill>
                  <a:schemeClr val="tx1"/>
                </a:solidFill>
                <a:latin typeface="Times New Roman" pitchFamily="18" charset="0"/>
                <a:cs typeface="Times New Roman" pitchFamily="18" charset="0"/>
              </a:rPr>
              <a:t>2. Никакие </a:t>
            </a:r>
            <a:r>
              <a:rPr lang="ru-RU" sz="1600" dirty="0">
                <a:solidFill>
                  <a:schemeClr val="tx1"/>
                </a:solidFill>
                <a:latin typeface="Times New Roman" pitchFamily="18" charset="0"/>
                <a:cs typeface="Times New Roman" pitchFamily="18" charset="0"/>
              </a:rPr>
              <a:t>«опасные» выражения при этом </a:t>
            </a:r>
            <a:endParaRPr lang="ru-RU" sz="1600" dirty="0" smtClean="0">
              <a:solidFill>
                <a:schemeClr val="tx1"/>
              </a:solidFill>
              <a:latin typeface="Times New Roman" pitchFamily="18" charset="0"/>
              <a:cs typeface="Times New Roman" pitchFamily="18" charset="0"/>
            </a:endParaRPr>
          </a:p>
          <a:p>
            <a:pPr marL="0" indent="0">
              <a:buNone/>
            </a:pPr>
            <a:r>
              <a:rPr lang="ru-RU" sz="1600" dirty="0" smtClean="0">
                <a:solidFill>
                  <a:schemeClr val="tx1"/>
                </a:solidFill>
                <a:latin typeface="Times New Roman" pitchFamily="18" charset="0"/>
                <a:cs typeface="Times New Roman" pitchFamily="18" charset="0"/>
              </a:rPr>
              <a:t>не </a:t>
            </a:r>
            <a:r>
              <a:rPr lang="ru-RU" sz="1600" dirty="0">
                <a:solidFill>
                  <a:schemeClr val="tx1"/>
                </a:solidFill>
                <a:latin typeface="Times New Roman" pitchFamily="18" charset="0"/>
                <a:cs typeface="Times New Roman" pitchFamily="18" charset="0"/>
              </a:rPr>
              <a:t>допускаются; </a:t>
            </a:r>
            <a:endParaRPr lang="ru-RU" sz="1600" dirty="0" smtClean="0">
              <a:solidFill>
                <a:schemeClr val="tx1"/>
              </a:solidFill>
              <a:latin typeface="Times New Roman" pitchFamily="18" charset="0"/>
              <a:cs typeface="Times New Roman" pitchFamily="18" charset="0"/>
            </a:endParaRPr>
          </a:p>
          <a:p>
            <a:pPr marL="0" indent="0">
              <a:buNone/>
            </a:pPr>
            <a:r>
              <a:rPr lang="ru-RU" sz="1600" dirty="0" smtClean="0">
                <a:solidFill>
                  <a:schemeClr val="tx1"/>
                </a:solidFill>
                <a:latin typeface="Times New Roman" pitchFamily="18" charset="0"/>
                <a:cs typeface="Times New Roman" pitchFamily="18" charset="0"/>
              </a:rPr>
              <a:t>3. В </a:t>
            </a:r>
            <a:r>
              <a:rPr lang="ru-RU" sz="1600" dirty="0">
                <a:solidFill>
                  <a:schemeClr val="tx1"/>
                </a:solidFill>
                <a:latin typeface="Times New Roman" pitchFamily="18" charset="0"/>
                <a:cs typeface="Times New Roman" pitchFamily="18" charset="0"/>
              </a:rPr>
              <a:t>ходе беседы чиновник, заявляя об отказе решить тот или иной вопрос («не смогу помочь», «это незаконно», «у меня нет таких возможностей»), жестами или мимикой дает понять, что готов обсудить возможности решения этого вопроса в другой обстановке (в другое время, в другом месте); </a:t>
            </a:r>
            <a:endParaRPr lang="ru-RU" sz="1600" dirty="0" smtClean="0">
              <a:solidFill>
                <a:schemeClr val="tx1"/>
              </a:solidFill>
              <a:latin typeface="Times New Roman" pitchFamily="18" charset="0"/>
              <a:cs typeface="Times New Roman" pitchFamily="18" charset="0"/>
            </a:endParaRPr>
          </a:p>
          <a:p>
            <a:pPr marL="0" indent="0">
              <a:buNone/>
            </a:pPr>
            <a:r>
              <a:rPr lang="ru-RU" sz="1600" dirty="0" smtClean="0">
                <a:solidFill>
                  <a:schemeClr val="tx1"/>
                </a:solidFill>
                <a:latin typeface="Times New Roman" pitchFamily="18" charset="0"/>
                <a:cs typeface="Times New Roman" pitchFamily="18" charset="0"/>
              </a:rPr>
              <a:t>4. Сумма </a:t>
            </a:r>
            <a:r>
              <a:rPr lang="ru-RU" sz="1600" dirty="0">
                <a:solidFill>
                  <a:schemeClr val="tx1"/>
                </a:solidFill>
                <a:latin typeface="Times New Roman" pitchFamily="18" charset="0"/>
                <a:cs typeface="Times New Roman" pitchFamily="18" charset="0"/>
              </a:rPr>
              <a:t>или характер взятки не озвучиваются, вместе с тем соответствующие цифры могут быть написаны на листке бумаги, набраны на калькуляторе или компьютере и продемонстрированы потенциальному взяткодателю; </a:t>
            </a:r>
            <a:endParaRPr lang="ru-RU" sz="1600" dirty="0" smtClean="0">
              <a:solidFill>
                <a:schemeClr val="tx1"/>
              </a:solidFill>
              <a:latin typeface="Times New Roman" pitchFamily="18" charset="0"/>
              <a:cs typeface="Times New Roman" pitchFamily="18" charset="0"/>
            </a:endParaRPr>
          </a:p>
          <a:p>
            <a:pPr marL="0" indent="0">
              <a:buNone/>
            </a:pPr>
            <a:r>
              <a:rPr lang="ru-RU" sz="1600" dirty="0" smtClean="0">
                <a:solidFill>
                  <a:schemeClr val="tx1"/>
                </a:solidFill>
                <a:latin typeface="Times New Roman" pitchFamily="18" charset="0"/>
                <a:cs typeface="Times New Roman" pitchFamily="18" charset="0"/>
              </a:rPr>
              <a:t>5. Чиновник </a:t>
            </a:r>
            <a:r>
              <a:rPr lang="ru-RU" sz="1600" dirty="0">
                <a:solidFill>
                  <a:schemeClr val="tx1"/>
                </a:solidFill>
                <a:latin typeface="Times New Roman" pitchFamily="18" charset="0"/>
                <a:cs typeface="Times New Roman" pitchFamily="18" charset="0"/>
              </a:rPr>
              <a:t>может неожиданно прервать беседу и под благовидным предлогом оставить посетителя одного в кабинете, оставив при этом открытыми ящики стола, папку с материалами, портфель; </a:t>
            </a:r>
            <a:endParaRPr lang="ru-RU" sz="1600" dirty="0" smtClean="0">
              <a:solidFill>
                <a:schemeClr val="tx1"/>
              </a:solidFill>
              <a:latin typeface="Times New Roman" pitchFamily="18" charset="0"/>
              <a:cs typeface="Times New Roman" pitchFamily="18" charset="0"/>
            </a:endParaRPr>
          </a:p>
          <a:p>
            <a:pPr marL="0" indent="0">
              <a:buNone/>
            </a:pPr>
            <a:r>
              <a:rPr lang="ru-RU" sz="1600" dirty="0" smtClean="0">
                <a:solidFill>
                  <a:schemeClr val="tx1"/>
                </a:solidFill>
                <a:latin typeface="Times New Roman" pitchFamily="18" charset="0"/>
                <a:cs typeface="Times New Roman" pitchFamily="18" charset="0"/>
              </a:rPr>
              <a:t>6. Вымогатель </a:t>
            </a:r>
            <a:r>
              <a:rPr lang="ru-RU" sz="1600" dirty="0">
                <a:solidFill>
                  <a:schemeClr val="tx1"/>
                </a:solidFill>
                <a:latin typeface="Times New Roman" pitchFamily="18" charset="0"/>
                <a:cs typeface="Times New Roman" pitchFamily="18" charset="0"/>
              </a:rPr>
              <a:t>взятки может переадресовать продолжение контакта другому человеку, напрямую не связанному с решением вопроса.</a:t>
            </a:r>
            <a:r>
              <a:rPr lang="ru-RU" sz="1600" dirty="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marL="0" indent="0">
              <a:buNone/>
            </a:pPr>
            <a:r>
              <a:rPr lang="ru-RU" sz="1600" i="1" dirty="0" smtClean="0">
                <a:solidFill>
                  <a:srgbClr val="FF0000"/>
                </a:solidFill>
                <a:latin typeface="Times New Roman" pitchFamily="18" charset="0"/>
                <a:cs typeface="Times New Roman" pitchFamily="18" charset="0"/>
              </a:rPr>
              <a:t>Признаки </a:t>
            </a:r>
            <a:r>
              <a:rPr lang="ru-RU" sz="1600" i="1" dirty="0">
                <a:solidFill>
                  <a:srgbClr val="FF0000"/>
                </a:solidFill>
                <a:latin typeface="Times New Roman" pitchFamily="18" charset="0"/>
                <a:cs typeface="Times New Roman" pitchFamily="18" charset="0"/>
              </a:rPr>
              <a:t>коммерческого подкупа аналогичны признакам вымогательства взятки</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76226" y="840904"/>
            <a:ext cx="3750568" cy="2372072"/>
          </a:xfrm>
        </p:spPr>
      </p:pic>
      <p:pic>
        <p:nvPicPr>
          <p:cNvPr id="6"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424" y="520214"/>
            <a:ext cx="588471" cy="724272"/>
          </a:xfrm>
          <a:prstGeom prst="rect">
            <a:avLst/>
          </a:prstGeom>
        </p:spPr>
      </p:pic>
    </p:spTree>
    <p:extLst>
      <p:ext uri="{BB962C8B-B14F-4D97-AF65-F5344CB8AC3E}">
        <p14:creationId xmlns:p14="http://schemas.microsoft.com/office/powerpoint/2010/main" val="2276024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normAutofit/>
          </a:bodyPr>
          <a:lstStyle/>
          <a:p>
            <a:r>
              <a:rPr lang="ru-RU" sz="2000" dirty="0">
                <a:latin typeface="Times New Roman" pitchFamily="18" charset="0"/>
                <a:cs typeface="Times New Roman" pitchFamily="18" charset="0"/>
              </a:rPr>
              <a:t>ДЕЙСТВИЯ В СЛУЧАЕ ВЫМОГАТЕЛЬСТВА ИЛИ ПРОВОКАЦИИ ВЗЯТКИ (ПОДКУПА)</a:t>
            </a:r>
          </a:p>
        </p:txBody>
      </p:sp>
      <p:sp>
        <p:nvSpPr>
          <p:cNvPr id="3" name="Объект 2"/>
          <p:cNvSpPr>
            <a:spLocks noGrp="1"/>
          </p:cNvSpPr>
          <p:nvPr>
            <p:ph sz="half" idx="1"/>
          </p:nvPr>
        </p:nvSpPr>
        <p:spPr>
          <a:xfrm>
            <a:off x="323528" y="1628800"/>
            <a:ext cx="6840760" cy="5229200"/>
          </a:xfrm>
        </p:spPr>
        <p:txBody>
          <a:bodyPr>
            <a:normAutofit fontScale="62500" lnSpcReduction="20000"/>
          </a:bodyPr>
          <a:lstStyle/>
          <a:p>
            <a:pPr marL="0" indent="0" algn="ctr">
              <a:buNone/>
            </a:pPr>
            <a:r>
              <a:rPr lang="ru-RU" dirty="0" smtClean="0">
                <a:solidFill>
                  <a:schemeClr val="tx1"/>
                </a:solidFill>
                <a:latin typeface="Times New Roman" pitchFamily="18" charset="0"/>
                <a:cs typeface="Times New Roman" pitchFamily="18" charset="0"/>
              </a:rPr>
              <a:t>! Вести </a:t>
            </a:r>
            <a:r>
              <a:rPr lang="ru-RU" dirty="0">
                <a:solidFill>
                  <a:schemeClr val="tx1"/>
                </a:solidFill>
                <a:latin typeface="Times New Roman" pitchFamily="18" charset="0"/>
                <a:cs typeface="Times New Roman" pitchFamily="18" charset="0"/>
              </a:rPr>
              <a:t>себя крайне осторожно, вежливо, без заискивания, не допуская опрометчивых высказываний, которые могли бы вымогателем трактоваться либо как готовность, либо как категорический отказ дать взятку или совершить подкуп</a:t>
            </a:r>
            <a:r>
              <a:rPr lang="ru-RU" dirty="0" smtClean="0">
                <a:solidFill>
                  <a:schemeClr val="tx1"/>
                </a:solidFill>
                <a:latin typeface="Times New Roman" pitchFamily="18" charset="0"/>
                <a:cs typeface="Times New Roman" pitchFamily="18" charset="0"/>
              </a:rPr>
              <a:t>;</a:t>
            </a:r>
          </a:p>
          <a:p>
            <a:pPr marL="0" indent="0" algn="ctr">
              <a:buNone/>
            </a:pPr>
            <a:r>
              <a:rPr lang="ru-RU" dirty="0" smtClean="0">
                <a:solidFill>
                  <a:schemeClr val="tx1"/>
                </a:solidFill>
                <a:latin typeface="Times New Roman" pitchFamily="18" charset="0"/>
                <a:cs typeface="Times New Roman" pitchFamily="18" charset="0"/>
              </a:rPr>
              <a:t>! Внимательно </a:t>
            </a:r>
            <a:r>
              <a:rPr lang="ru-RU" dirty="0">
                <a:solidFill>
                  <a:schemeClr val="tx1"/>
                </a:solidFill>
                <a:latin typeface="Times New Roman" pitchFamily="18" charset="0"/>
                <a:cs typeface="Times New Roman" pitchFamily="18" charset="0"/>
              </a:rPr>
              <a:t>выслушать и точно запомнить поставленные Вам условия (размеры сумм, наименование товара и характер услуг, сроки и способы передачи взятки, форма коммерческого подкупа, последовательность решения вопросов); </a:t>
            </a:r>
            <a:endParaRPr lang="ru-RU" dirty="0" smtClean="0">
              <a:solidFill>
                <a:schemeClr val="tx1"/>
              </a:solidFill>
              <a:latin typeface="Times New Roman" pitchFamily="18" charset="0"/>
              <a:cs typeface="Times New Roman" pitchFamily="18" charset="0"/>
            </a:endParaRPr>
          </a:p>
          <a:p>
            <a:pPr marL="0" indent="0" algn="ctr">
              <a:buNone/>
            </a:pPr>
            <a:r>
              <a:rPr lang="ru-RU" dirty="0" smtClean="0">
                <a:solidFill>
                  <a:schemeClr val="tx1"/>
                </a:solidFill>
                <a:latin typeface="Times New Roman" pitchFamily="18" charset="0"/>
                <a:cs typeface="Times New Roman" pitchFamily="18" charset="0"/>
              </a:rPr>
              <a:t>! Постараться </a:t>
            </a:r>
            <a:r>
              <a:rPr lang="ru-RU" dirty="0">
                <a:solidFill>
                  <a:schemeClr val="tx1"/>
                </a:solidFill>
                <a:latin typeface="Times New Roman" pitchFamily="18" charset="0"/>
                <a:cs typeface="Times New Roman" pitchFamily="18" charset="0"/>
              </a:rPr>
              <a:t>перенести вопрос о времени и месте передачи взятки до следующей беседы и предложить хорошо знакомое Вам место для следующей встречи; </a:t>
            </a:r>
            <a:endParaRPr lang="ru-RU" dirty="0" smtClean="0">
              <a:solidFill>
                <a:schemeClr val="tx1"/>
              </a:solidFill>
              <a:latin typeface="Times New Roman" pitchFamily="18" charset="0"/>
              <a:cs typeface="Times New Roman" pitchFamily="18" charset="0"/>
            </a:endParaRPr>
          </a:p>
          <a:p>
            <a:pPr marL="0" indent="0" algn="ctr">
              <a:buNone/>
            </a:pPr>
            <a:r>
              <a:rPr lang="ru-RU" dirty="0" smtClean="0">
                <a:solidFill>
                  <a:schemeClr val="tx1"/>
                </a:solidFill>
                <a:latin typeface="Times New Roman" pitchFamily="18" charset="0"/>
                <a:cs typeface="Times New Roman" pitchFamily="18" charset="0"/>
              </a:rPr>
              <a:t>! Поинтересоваться </a:t>
            </a:r>
            <a:r>
              <a:rPr lang="ru-RU" dirty="0">
                <a:solidFill>
                  <a:schemeClr val="tx1"/>
                </a:solidFill>
                <a:latin typeface="Times New Roman" pitchFamily="18" charset="0"/>
                <a:cs typeface="Times New Roman" pitchFamily="18" charset="0"/>
              </a:rPr>
              <a:t>у собеседника о гарантиях решения вопроса в случае дачи взятки или совершения подкупа; </a:t>
            </a:r>
            <a:endParaRPr lang="ru-RU" dirty="0" smtClean="0">
              <a:solidFill>
                <a:schemeClr val="tx1"/>
              </a:solidFill>
              <a:latin typeface="Times New Roman" pitchFamily="18" charset="0"/>
              <a:cs typeface="Times New Roman" pitchFamily="18" charset="0"/>
            </a:endParaRPr>
          </a:p>
          <a:p>
            <a:pPr marL="0" indent="0" algn="ctr">
              <a:buNone/>
            </a:pPr>
            <a:r>
              <a:rPr lang="ru-RU" dirty="0" smtClean="0">
                <a:solidFill>
                  <a:schemeClr val="tx1"/>
                </a:solidFill>
                <a:latin typeface="Times New Roman" pitchFamily="18" charset="0"/>
                <a:cs typeface="Times New Roman" pitchFamily="18" charset="0"/>
              </a:rPr>
              <a:t>! Не брать </a:t>
            </a:r>
            <a:r>
              <a:rPr lang="ru-RU" dirty="0">
                <a:solidFill>
                  <a:schemeClr val="tx1"/>
                </a:solidFill>
                <a:latin typeface="Times New Roman" pitchFamily="18" charset="0"/>
                <a:cs typeface="Times New Roman" pitchFamily="18" charset="0"/>
              </a:rPr>
              <a:t>инициативу в разговоре на себя, </a:t>
            </a:r>
            <a:r>
              <a:rPr lang="ru-RU" dirty="0" smtClean="0">
                <a:solidFill>
                  <a:schemeClr val="tx1"/>
                </a:solidFill>
                <a:latin typeface="Times New Roman" pitchFamily="18" charset="0"/>
                <a:cs typeface="Times New Roman" pitchFamily="18" charset="0"/>
              </a:rPr>
              <a:t>позволить </a:t>
            </a:r>
            <a:r>
              <a:rPr lang="ru-RU" dirty="0">
                <a:solidFill>
                  <a:schemeClr val="tx1"/>
                </a:solidFill>
                <a:latin typeface="Times New Roman" pitchFamily="18" charset="0"/>
                <a:cs typeface="Times New Roman" pitchFamily="18" charset="0"/>
              </a:rPr>
              <a:t>потенциальному взяткополучателю сообщить Вам как можно больше информации; </a:t>
            </a:r>
            <a:endParaRPr lang="ru-RU" dirty="0" smtClean="0">
              <a:solidFill>
                <a:schemeClr val="tx1"/>
              </a:solidFill>
              <a:latin typeface="Times New Roman" pitchFamily="18" charset="0"/>
              <a:cs typeface="Times New Roman" pitchFamily="18" charset="0"/>
            </a:endParaRPr>
          </a:p>
          <a:p>
            <a:pPr marL="0" indent="0" algn="ctr">
              <a:buNone/>
            </a:pPr>
            <a:r>
              <a:rPr lang="ru-RU" dirty="0" smtClean="0">
                <a:solidFill>
                  <a:schemeClr val="tx1"/>
                </a:solidFill>
                <a:latin typeface="Times New Roman" pitchFamily="18" charset="0"/>
                <a:cs typeface="Times New Roman" pitchFamily="18" charset="0"/>
              </a:rPr>
              <a:t> </a:t>
            </a:r>
            <a:r>
              <a:rPr lang="ru-RU" dirty="0" smtClean="0">
                <a:solidFill>
                  <a:schemeClr val="tx1"/>
                </a:solidFill>
              </a:rPr>
              <a:t>! </a:t>
            </a:r>
            <a:r>
              <a:rPr lang="ru-RU" dirty="0">
                <a:solidFill>
                  <a:schemeClr val="tx1"/>
                </a:solidFill>
                <a:latin typeface="Times New Roman" pitchFamily="18" charset="0"/>
                <a:cs typeface="Times New Roman" pitchFamily="18" charset="0"/>
              </a:rPr>
              <a:t>При возможности попытаться осуществить аудио-, видеозапись происходящих событий.</a:t>
            </a:r>
            <a:endParaRPr lang="ru-RU" dirty="0" smtClean="0">
              <a:solidFill>
                <a:schemeClr val="tx1"/>
              </a:solidFill>
              <a:latin typeface="Times New Roman" pitchFamily="18" charset="0"/>
              <a:cs typeface="Times New Roman" pitchFamily="18" charset="0"/>
            </a:endParaRPr>
          </a:p>
          <a:p>
            <a:pPr marL="0" indent="0" algn="ctr">
              <a:buNone/>
            </a:pPr>
            <a:r>
              <a:rPr lang="ru-RU" u="sng" dirty="0" smtClean="0">
                <a:solidFill>
                  <a:srgbClr val="FF0000"/>
                </a:solidFill>
                <a:latin typeface="Times New Roman" pitchFamily="18" charset="0"/>
                <a:cs typeface="Times New Roman" pitchFamily="18" charset="0"/>
              </a:rPr>
              <a:t>! Ни </a:t>
            </a:r>
            <a:r>
              <a:rPr lang="ru-RU" u="sng" dirty="0">
                <a:solidFill>
                  <a:srgbClr val="FF0000"/>
                </a:solidFill>
                <a:latin typeface="Times New Roman" pitchFamily="18" charset="0"/>
                <a:cs typeface="Times New Roman" pitchFamily="18" charset="0"/>
              </a:rPr>
              <a:t>в коем случае не давать взятку.</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53495" y="1700808"/>
            <a:ext cx="1910994" cy="4896544"/>
          </a:xfrm>
        </p:spPr>
      </p:pic>
      <p:pic>
        <p:nvPicPr>
          <p:cNvPr id="6"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6196" y="840904"/>
            <a:ext cx="588471" cy="724272"/>
          </a:xfrm>
          <a:prstGeom prst="rect">
            <a:avLst/>
          </a:prstGeom>
        </p:spPr>
      </p:pic>
    </p:spTree>
    <p:extLst>
      <p:ext uri="{BB962C8B-B14F-4D97-AF65-F5344CB8AC3E}">
        <p14:creationId xmlns:p14="http://schemas.microsoft.com/office/powerpoint/2010/main" val="3193184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lstStyle/>
          <a:p>
            <a:r>
              <a:rPr lang="ru-RU" sz="3200" dirty="0">
                <a:latin typeface="Times New Roman" pitchFamily="18" charset="0"/>
                <a:cs typeface="Times New Roman" pitchFamily="18" charset="0"/>
              </a:rPr>
              <a:t>Необходимо помнить, что:</a:t>
            </a:r>
          </a:p>
        </p:txBody>
      </p:sp>
      <p:sp>
        <p:nvSpPr>
          <p:cNvPr id="3" name="Объект 2"/>
          <p:cNvSpPr>
            <a:spLocks noGrp="1"/>
          </p:cNvSpPr>
          <p:nvPr>
            <p:ph sz="half" idx="1"/>
          </p:nvPr>
        </p:nvSpPr>
        <p:spPr>
          <a:xfrm>
            <a:off x="179512" y="1628800"/>
            <a:ext cx="8784976" cy="4824536"/>
          </a:xfrm>
        </p:spPr>
        <p:txBody>
          <a:bodyPr>
            <a:normAutofit fontScale="55000" lnSpcReduction="20000"/>
          </a:bodyPr>
          <a:lstStyle/>
          <a:p>
            <a:pPr marL="0" indent="0" algn="ctr">
              <a:buNone/>
            </a:pPr>
            <a:r>
              <a:rPr lang="ru-RU" sz="3200" dirty="0">
                <a:solidFill>
                  <a:schemeClr val="tx1"/>
                </a:solidFill>
                <a:latin typeface="Times New Roman" pitchFamily="18" charset="0"/>
                <a:cs typeface="Times New Roman" pitchFamily="18" charset="0"/>
              </a:rPr>
              <a:t>1. В обращении с физическими и юридическими лицами необходимо избирать такое поведение, которое не должно восприниматься окружающими как обещание или предложение дачи взятки либо как согласие принять взятку или как просьба о даче взятки. </a:t>
            </a:r>
          </a:p>
          <a:p>
            <a:pPr marL="0" indent="0" algn="ctr">
              <a:buNone/>
            </a:pPr>
            <a:r>
              <a:rPr lang="ru-RU" sz="3200" dirty="0">
                <a:solidFill>
                  <a:schemeClr val="tx1"/>
                </a:solidFill>
                <a:latin typeface="Times New Roman" pitchFamily="18" charset="0"/>
                <a:cs typeface="Times New Roman" pitchFamily="18" charset="0"/>
              </a:rPr>
              <a:t>2. Муниципальный служащий обязан уведомлять представителя нанимателя (работодателя), органы прокуратуры или другие государственные органы обо всех случаях обращения к нему каких-либо лиц в целях склонения его к совершению коррупционных правонарушений. </a:t>
            </a:r>
          </a:p>
          <a:p>
            <a:pPr marL="0" indent="0" algn="ctr">
              <a:buNone/>
            </a:pPr>
            <a:r>
              <a:rPr lang="ru-RU" sz="3200" dirty="0">
                <a:solidFill>
                  <a:schemeClr val="tx1"/>
                </a:solidFill>
                <a:latin typeface="Times New Roman" pitchFamily="18" charset="0"/>
                <a:cs typeface="Times New Roman" pitchFamily="18" charset="0"/>
              </a:rPr>
              <a:t>3. Невыполнение служащим этой обязанности является правонарушением, влекущим его увольнение со службы либо привлечение к иным видам ответственности в соответствии с действующим законодательством. </a:t>
            </a:r>
          </a:p>
          <a:p>
            <a:pPr marL="0" indent="0" algn="ctr">
              <a:buNone/>
            </a:pPr>
            <a:r>
              <a:rPr lang="ru-RU" sz="3200" dirty="0">
                <a:solidFill>
                  <a:schemeClr val="tx1"/>
                </a:solidFill>
                <a:latin typeface="Times New Roman" pitchFamily="18" charset="0"/>
                <a:cs typeface="Times New Roman" pitchFamily="18" charset="0"/>
              </a:rPr>
              <a:t>4. Уведомление о фактах обращения в целях склонения к совершению коррупционных правонарушений, за исключением случаев, когда по данным фактам проведена или проводится проверка, является должностной обязанностью муниципального служащего. </a:t>
            </a:r>
          </a:p>
          <a:p>
            <a:pPr marL="0" indent="0" algn="ctr">
              <a:buNone/>
            </a:pPr>
            <a:r>
              <a:rPr lang="ru-RU" sz="3200" dirty="0">
                <a:solidFill>
                  <a:schemeClr val="tx1"/>
                </a:solidFill>
                <a:latin typeface="Times New Roman" pitchFamily="18" charset="0"/>
                <a:cs typeface="Times New Roman" pitchFamily="18" charset="0"/>
              </a:rPr>
              <a:t>5. Муниципальный служащий, уведомивший представителя нанимателя (работодателя), органы прокуратуры или другие государственные органы о фактах обращения в целях склонения его к совершению коррупционного правонарушения, о фактах совершения другими служащими коррупционных правонарушений, находится под защитой государства в соответствии с законодательством Российской Федерации.</a:t>
            </a: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483768" y="6237312"/>
            <a:ext cx="4104456" cy="504056"/>
          </a:xfrm>
        </p:spPr>
      </p:pic>
      <p:pic>
        <p:nvPicPr>
          <p:cNvPr id="6"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781" y="620688"/>
            <a:ext cx="588471" cy="724272"/>
          </a:xfrm>
          <a:prstGeom prst="rect">
            <a:avLst/>
          </a:prstGeom>
        </p:spPr>
      </p:pic>
    </p:spTree>
    <p:extLst>
      <p:ext uri="{BB962C8B-B14F-4D97-AF65-F5344CB8AC3E}">
        <p14:creationId xmlns:p14="http://schemas.microsoft.com/office/powerpoint/2010/main" val="36399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868958"/>
          </a:xfrm>
        </p:spPr>
        <p:txBody>
          <a:bodyPr>
            <a:noAutofit/>
          </a:bodyPr>
          <a:lstStyle/>
          <a:p>
            <a:r>
              <a:rPr lang="ru-RU" sz="2400" kern="0" dirty="0">
                <a:solidFill>
                  <a:srgbClr val="000000"/>
                </a:solidFill>
                <a:latin typeface="Times New Roman" pitchFamily="18" charset="0"/>
                <a:cs typeface="Times New Roman" pitchFamily="18" charset="0"/>
              </a:rPr>
              <a:t>Информация об уголовном преследовании лиц, совершивших коррупционные преступления </a:t>
            </a:r>
            <a:br>
              <a:rPr lang="ru-RU" sz="2400" kern="0" dirty="0">
                <a:solidFill>
                  <a:srgbClr val="000000"/>
                </a:solidFill>
                <a:latin typeface="Times New Roman" pitchFamily="18" charset="0"/>
                <a:cs typeface="Times New Roman" pitchFamily="18" charset="0"/>
              </a:rPr>
            </a:br>
            <a:r>
              <a:rPr lang="ru-RU" sz="2400" kern="0" dirty="0">
                <a:solidFill>
                  <a:srgbClr val="000000"/>
                </a:solidFill>
                <a:latin typeface="Times New Roman" pitchFamily="18" charset="0"/>
                <a:cs typeface="Times New Roman" pitchFamily="18" charset="0"/>
              </a:rPr>
              <a:t>в Архангельской области</a:t>
            </a:r>
            <a:br>
              <a:rPr lang="ru-RU" sz="2400" kern="0" dirty="0">
                <a:solidFill>
                  <a:srgbClr val="000000"/>
                </a:solidFill>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3" name="Объект 2"/>
          <p:cNvSpPr>
            <a:spLocks noGrp="1"/>
          </p:cNvSpPr>
          <p:nvPr>
            <p:ph sz="half" idx="1"/>
          </p:nvPr>
        </p:nvSpPr>
        <p:spPr>
          <a:xfrm>
            <a:off x="457200" y="1600200"/>
            <a:ext cx="8291264" cy="4781128"/>
          </a:xfrm>
        </p:spPr>
        <p:txBody>
          <a:bodyPr>
            <a:noAutofit/>
          </a:bodyPr>
          <a:lstStyle/>
          <a:p>
            <a:pPr marL="0" indent="0">
              <a:buNone/>
            </a:pPr>
            <a:r>
              <a:rPr lang="ru-RU" altLang="ru-RU" sz="1600" dirty="0">
                <a:solidFill>
                  <a:srgbClr val="000000"/>
                </a:solidFill>
                <a:latin typeface="Times New Roman" pitchFamily="18" charset="0"/>
                <a:ea typeface="Arial Unicode MS" pitchFamily="34" charset="-128"/>
                <a:cs typeface="Times New Roman" pitchFamily="18" charset="0"/>
              </a:rPr>
              <a:t>Руководитель УФНС России по Архангельской области и Ненецкому автономному округу Родионов С.В.</a:t>
            </a:r>
            <a:r>
              <a:rPr lang="ru-RU" altLang="ru-RU" sz="1600" dirty="0">
                <a:solidFill>
                  <a:srgbClr val="FF0000"/>
                </a:solidFill>
                <a:latin typeface="Times New Roman" pitchFamily="18" charset="0"/>
                <a:ea typeface="Arial Unicode MS" pitchFamily="34" charset="-128"/>
                <a:cs typeface="Times New Roman" pitchFamily="18" charset="0"/>
              </a:rPr>
              <a:t> </a:t>
            </a:r>
            <a:r>
              <a:rPr lang="ru-RU" altLang="ru-RU" sz="1600" dirty="0">
                <a:solidFill>
                  <a:srgbClr val="000000"/>
                </a:solidFill>
                <a:latin typeface="Times New Roman" pitchFamily="18" charset="0"/>
                <a:ea typeface="Arial Unicode MS" pitchFamily="34" charset="-128"/>
                <a:cs typeface="Times New Roman" pitchFamily="18" charset="0"/>
              </a:rPr>
              <a:t>в период с 6 мая 2013 г. по 28 ноября 2013 г. получил через посредника две взятки в особо крупных размерах – 1 300 тыс. руб. и 9 700 тыс. руб. – от представителей ООО «Транссиб» и ООО «КТА.ЛЕС» за совершение в пользу взяткодателей законных и незаконных действий – снижение размера недоимки, пеней и штрафов, </a:t>
            </a:r>
            <a:r>
              <a:rPr lang="ru-RU" altLang="ru-RU" sz="1600" dirty="0" err="1">
                <a:solidFill>
                  <a:srgbClr val="000000"/>
                </a:solidFill>
                <a:latin typeface="Times New Roman" pitchFamily="18" charset="0"/>
                <a:ea typeface="Arial Unicode MS" pitchFamily="34" charset="-128"/>
                <a:cs typeface="Times New Roman" pitchFamily="18" charset="0"/>
              </a:rPr>
              <a:t>доначисленных</a:t>
            </a:r>
            <a:r>
              <a:rPr lang="ru-RU" altLang="ru-RU" sz="1600" dirty="0">
                <a:solidFill>
                  <a:srgbClr val="000000"/>
                </a:solidFill>
                <a:latin typeface="Times New Roman" pitchFamily="18" charset="0"/>
                <a:ea typeface="Arial Unicode MS" pitchFamily="34" charset="-128"/>
                <a:cs typeface="Times New Roman" pitchFamily="18" charset="0"/>
              </a:rPr>
              <a:t> по результатам выездной налоговой проверки, предоставления рассрочки выплаты недоимки, пеней и штрафов путем заключения мирового соглашения, а также злоупотребил должностными полномочиями, заведомо незаконно блокировав банковские счета ООО«КТА.ЛЕС».</a:t>
            </a:r>
          </a:p>
          <a:p>
            <a:pPr marL="0" indent="0">
              <a:buNone/>
            </a:pPr>
            <a:r>
              <a:rPr lang="ru-RU" altLang="ru-RU" sz="1600" dirty="0" smtClean="0">
                <a:solidFill>
                  <a:srgbClr val="000000"/>
                </a:solidFill>
                <a:latin typeface="Times New Roman" pitchFamily="18" charset="0"/>
                <a:ea typeface="Arial Unicode MS" pitchFamily="34" charset="-128"/>
                <a:cs typeface="Times New Roman" pitchFamily="18" charset="0"/>
              </a:rPr>
              <a:t>Приговором </a:t>
            </a:r>
            <a:r>
              <a:rPr lang="ru-RU" altLang="ru-RU" sz="1600" dirty="0">
                <a:solidFill>
                  <a:srgbClr val="000000"/>
                </a:solidFill>
                <a:latin typeface="Times New Roman" pitchFamily="18" charset="0"/>
                <a:ea typeface="Arial Unicode MS" pitchFamily="34" charset="-128"/>
                <a:cs typeface="Times New Roman" pitchFamily="18" charset="0"/>
              </a:rPr>
              <a:t>Октябрьского районного суда </a:t>
            </a:r>
            <a:br>
              <a:rPr lang="ru-RU" altLang="ru-RU" sz="1600" dirty="0">
                <a:solidFill>
                  <a:srgbClr val="000000"/>
                </a:solidFill>
                <a:latin typeface="Times New Roman" pitchFamily="18" charset="0"/>
                <a:ea typeface="Arial Unicode MS" pitchFamily="34" charset="-128"/>
                <a:cs typeface="Times New Roman" pitchFamily="18" charset="0"/>
              </a:rPr>
            </a:br>
            <a:r>
              <a:rPr lang="ru-RU" altLang="ru-RU" sz="1600" dirty="0">
                <a:solidFill>
                  <a:srgbClr val="000000"/>
                </a:solidFill>
                <a:latin typeface="Times New Roman" pitchFamily="18" charset="0"/>
                <a:ea typeface="Arial Unicode MS" pitchFamily="34" charset="-128"/>
                <a:cs typeface="Times New Roman" pitchFamily="18" charset="0"/>
              </a:rPr>
              <a:t>Архангельска по совокупности приговоров </a:t>
            </a:r>
            <a:br>
              <a:rPr lang="ru-RU" altLang="ru-RU" sz="1600" dirty="0">
                <a:solidFill>
                  <a:srgbClr val="000000"/>
                </a:solidFill>
                <a:latin typeface="Times New Roman" pitchFamily="18" charset="0"/>
                <a:ea typeface="Arial Unicode MS" pitchFamily="34" charset="-128"/>
                <a:cs typeface="Times New Roman" pitchFamily="18" charset="0"/>
              </a:rPr>
            </a:br>
            <a:r>
              <a:rPr lang="ru-RU" altLang="ru-RU" sz="1600" dirty="0">
                <a:solidFill>
                  <a:srgbClr val="000000"/>
                </a:solidFill>
                <a:latin typeface="Times New Roman" pitchFamily="18" charset="0"/>
                <a:ea typeface="Arial Unicode MS" pitchFamily="34" charset="-128"/>
                <a:cs typeface="Times New Roman" pitchFamily="18" charset="0"/>
              </a:rPr>
              <a:t>и преступлений Родионову </a:t>
            </a:r>
            <a:r>
              <a:rPr lang="ru-RU" altLang="ru-RU" sz="1600" b="1" dirty="0">
                <a:solidFill>
                  <a:srgbClr val="000000"/>
                </a:solidFill>
                <a:latin typeface="Times New Roman" pitchFamily="18" charset="0"/>
                <a:ea typeface="Arial Unicode MS" pitchFamily="34" charset="-128"/>
                <a:cs typeface="Times New Roman" pitchFamily="18" charset="0"/>
              </a:rPr>
              <a:t>назначено наказание </a:t>
            </a:r>
            <a:br>
              <a:rPr lang="ru-RU" altLang="ru-RU" sz="1600" b="1" dirty="0">
                <a:solidFill>
                  <a:srgbClr val="000000"/>
                </a:solidFill>
                <a:latin typeface="Times New Roman" pitchFamily="18" charset="0"/>
                <a:ea typeface="Arial Unicode MS" pitchFamily="34" charset="-128"/>
                <a:cs typeface="Times New Roman" pitchFamily="18" charset="0"/>
              </a:rPr>
            </a:br>
            <a:r>
              <a:rPr lang="ru-RU" altLang="ru-RU" sz="1600" b="1" dirty="0">
                <a:solidFill>
                  <a:srgbClr val="000000"/>
                </a:solidFill>
                <a:latin typeface="Times New Roman" pitchFamily="18" charset="0"/>
                <a:ea typeface="Arial Unicode MS" pitchFamily="34" charset="-128"/>
                <a:cs typeface="Times New Roman" pitchFamily="18" charset="0"/>
              </a:rPr>
              <a:t>в виде 10 лет лишения свободы со штрафом </a:t>
            </a:r>
            <a:br>
              <a:rPr lang="ru-RU" altLang="ru-RU" sz="1600" b="1" dirty="0">
                <a:solidFill>
                  <a:srgbClr val="000000"/>
                </a:solidFill>
                <a:latin typeface="Times New Roman" pitchFamily="18" charset="0"/>
                <a:ea typeface="Arial Unicode MS" pitchFamily="34" charset="-128"/>
                <a:cs typeface="Times New Roman" pitchFamily="18" charset="0"/>
              </a:rPr>
            </a:br>
            <a:r>
              <a:rPr lang="ru-RU" altLang="ru-RU" sz="1600" b="1" dirty="0">
                <a:solidFill>
                  <a:srgbClr val="000000"/>
                </a:solidFill>
                <a:latin typeface="Times New Roman" pitchFamily="18" charset="0"/>
                <a:ea typeface="Arial Unicode MS" pitchFamily="34" charset="-128"/>
                <a:cs typeface="Times New Roman" pitchFamily="18" charset="0"/>
              </a:rPr>
              <a:t>в размере 30 миллионов рублей</a:t>
            </a:r>
            <a:r>
              <a:rPr lang="ru-RU" altLang="ru-RU" sz="1600" dirty="0">
                <a:solidFill>
                  <a:srgbClr val="000000"/>
                </a:solidFill>
                <a:latin typeface="Times New Roman" pitchFamily="18" charset="0"/>
                <a:ea typeface="Arial Unicode MS" pitchFamily="34" charset="-128"/>
                <a:cs typeface="Times New Roman" pitchFamily="18" charset="0"/>
              </a:rPr>
              <a:t> с отбыванием </a:t>
            </a:r>
            <a:br>
              <a:rPr lang="ru-RU" altLang="ru-RU" sz="1600" dirty="0">
                <a:solidFill>
                  <a:srgbClr val="000000"/>
                </a:solidFill>
                <a:latin typeface="Times New Roman" pitchFamily="18" charset="0"/>
                <a:ea typeface="Arial Unicode MS" pitchFamily="34" charset="-128"/>
                <a:cs typeface="Times New Roman" pitchFamily="18" charset="0"/>
              </a:rPr>
            </a:br>
            <a:r>
              <a:rPr lang="ru-RU" altLang="ru-RU" sz="1600" dirty="0">
                <a:solidFill>
                  <a:srgbClr val="000000"/>
                </a:solidFill>
                <a:latin typeface="Times New Roman" pitchFamily="18" charset="0"/>
                <a:ea typeface="Arial Unicode MS" pitchFamily="34" charset="-128"/>
                <a:cs typeface="Times New Roman" pitchFamily="18" charset="0"/>
              </a:rPr>
              <a:t>наказания в колонии строгого </a:t>
            </a:r>
            <a:r>
              <a:rPr lang="ru-RU" altLang="ru-RU" sz="1600" dirty="0" smtClean="0">
                <a:solidFill>
                  <a:srgbClr val="000000"/>
                </a:solidFill>
                <a:latin typeface="Times New Roman" pitchFamily="18" charset="0"/>
                <a:ea typeface="Arial Unicode MS" pitchFamily="34" charset="-128"/>
                <a:cs typeface="Times New Roman" pitchFamily="18" charset="0"/>
              </a:rPr>
              <a:t>режима </a:t>
            </a:r>
            <a:r>
              <a:rPr lang="ru-RU" altLang="ru-RU" sz="1600" b="1" dirty="0" smtClean="0">
                <a:solidFill>
                  <a:srgbClr val="000000"/>
                </a:solidFill>
                <a:latin typeface="Times New Roman" pitchFamily="18" charset="0"/>
                <a:ea typeface="Arial Unicode MS" pitchFamily="34" charset="-128"/>
                <a:cs typeface="Times New Roman" pitchFamily="18" charset="0"/>
              </a:rPr>
              <a:t>с </a:t>
            </a:r>
          </a:p>
          <a:p>
            <a:pPr marL="0" indent="0">
              <a:buNone/>
            </a:pPr>
            <a:r>
              <a:rPr lang="ru-RU" altLang="ru-RU" sz="1600" b="1" dirty="0" smtClean="0">
                <a:solidFill>
                  <a:srgbClr val="000000"/>
                </a:solidFill>
                <a:latin typeface="Times New Roman" pitchFamily="18" charset="0"/>
                <a:ea typeface="Arial Unicode MS" pitchFamily="34" charset="-128"/>
                <a:cs typeface="Times New Roman" pitchFamily="18" charset="0"/>
              </a:rPr>
              <a:t>конфискацией сумм </a:t>
            </a:r>
            <a:r>
              <a:rPr lang="ru-RU" altLang="ru-RU" sz="1600" b="1" dirty="0">
                <a:solidFill>
                  <a:srgbClr val="000000"/>
                </a:solidFill>
                <a:latin typeface="Times New Roman" pitchFamily="18" charset="0"/>
                <a:ea typeface="Arial Unicode MS" pitchFamily="34" charset="-128"/>
                <a:cs typeface="Times New Roman" pitchFamily="18" charset="0"/>
              </a:rPr>
              <a:t>взяток</a:t>
            </a:r>
            <a:r>
              <a:rPr lang="ru-RU" altLang="ru-RU" sz="1600" dirty="0">
                <a:solidFill>
                  <a:srgbClr val="000000"/>
                </a:solidFill>
                <a:latin typeface="Times New Roman" pitchFamily="18" charset="0"/>
                <a:ea typeface="Arial Unicode MS" pitchFamily="34" charset="-128"/>
                <a:cs typeface="Times New Roman" pitchFamily="18" charset="0"/>
              </a:rPr>
              <a:t>. Помимо этого, </a:t>
            </a:r>
            <a:endParaRPr lang="ru-RU" altLang="ru-RU" sz="1600" dirty="0" smtClean="0">
              <a:solidFill>
                <a:srgbClr val="000000"/>
              </a:solidFill>
              <a:latin typeface="Times New Roman" pitchFamily="18" charset="0"/>
              <a:ea typeface="Arial Unicode MS" pitchFamily="34" charset="-128"/>
              <a:cs typeface="Times New Roman" pitchFamily="18" charset="0"/>
            </a:endParaRPr>
          </a:p>
          <a:p>
            <a:pPr marL="0" indent="0">
              <a:buNone/>
            </a:pPr>
            <a:r>
              <a:rPr lang="ru-RU" altLang="ru-RU" sz="1600" dirty="0" smtClean="0">
                <a:solidFill>
                  <a:srgbClr val="000000"/>
                </a:solidFill>
                <a:latin typeface="Times New Roman" pitchFamily="18" charset="0"/>
                <a:ea typeface="Arial Unicode MS" pitchFamily="34" charset="-128"/>
                <a:cs typeface="Times New Roman" pitchFamily="18" charset="0"/>
              </a:rPr>
              <a:t>он </a:t>
            </a:r>
            <a:r>
              <a:rPr lang="ru-RU" altLang="ru-RU" sz="1600" dirty="0">
                <a:solidFill>
                  <a:srgbClr val="000000"/>
                </a:solidFill>
                <a:latin typeface="Times New Roman" pitchFamily="18" charset="0"/>
                <a:ea typeface="Arial Unicode MS" pitchFamily="34" charset="-128"/>
                <a:cs typeface="Times New Roman" pitchFamily="18" charset="0"/>
              </a:rPr>
              <a:t>лишён классного чина </a:t>
            </a:r>
            <a:endParaRPr lang="ru-RU" altLang="ru-RU" sz="1600" dirty="0" smtClean="0">
              <a:solidFill>
                <a:srgbClr val="000000"/>
              </a:solidFill>
              <a:latin typeface="Times New Roman" pitchFamily="18" charset="0"/>
              <a:ea typeface="Arial Unicode MS" pitchFamily="34" charset="-128"/>
              <a:cs typeface="Times New Roman" pitchFamily="18" charset="0"/>
            </a:endParaRPr>
          </a:p>
          <a:p>
            <a:pPr marL="0" indent="0">
              <a:buNone/>
            </a:pPr>
            <a:r>
              <a:rPr lang="ru-RU" altLang="ru-RU" sz="1600" dirty="0" smtClean="0">
                <a:solidFill>
                  <a:srgbClr val="000000"/>
                </a:solidFill>
                <a:latin typeface="Times New Roman" pitchFamily="18" charset="0"/>
                <a:ea typeface="Arial Unicode MS" pitchFamily="34" charset="-128"/>
                <a:cs typeface="Times New Roman" pitchFamily="18" charset="0"/>
              </a:rPr>
              <a:t>«</a:t>
            </a:r>
            <a:r>
              <a:rPr lang="ru-RU" altLang="ru-RU" sz="1600" dirty="0">
                <a:solidFill>
                  <a:srgbClr val="000000"/>
                </a:solidFill>
                <a:latin typeface="Times New Roman" pitchFamily="18" charset="0"/>
                <a:ea typeface="Arial Unicode MS" pitchFamily="34" charset="-128"/>
                <a:cs typeface="Times New Roman" pitchFamily="18" charset="0"/>
              </a:rPr>
              <a:t>государственный советник Российской Федерации </a:t>
            </a:r>
            <a:r>
              <a:rPr lang="ru-RU" altLang="ru-RU" sz="1600" dirty="0" smtClean="0">
                <a:solidFill>
                  <a:srgbClr val="000000"/>
                </a:solidFill>
                <a:latin typeface="Times New Roman" pitchFamily="18" charset="0"/>
                <a:ea typeface="Arial Unicode MS" pitchFamily="34" charset="-128"/>
                <a:cs typeface="Times New Roman" pitchFamily="18" charset="0"/>
              </a:rPr>
              <a:t>2 </a:t>
            </a:r>
            <a:r>
              <a:rPr lang="ru-RU" altLang="ru-RU" sz="1600" dirty="0">
                <a:solidFill>
                  <a:srgbClr val="000000"/>
                </a:solidFill>
                <a:latin typeface="Times New Roman" pitchFamily="18" charset="0"/>
                <a:ea typeface="Arial Unicode MS" pitchFamily="34" charset="-128"/>
                <a:cs typeface="Times New Roman" pitchFamily="18" charset="0"/>
              </a:rPr>
              <a:t>класса». Приговор суда не вступил в законную силу.</a:t>
            </a:r>
          </a:p>
          <a:p>
            <a:pPr marL="0" indent="0">
              <a:buNone/>
            </a:pPr>
            <a:endParaRPr lang="ru-RU" sz="1600" dirty="0">
              <a:latin typeface="Times New Roman" pitchFamily="18" charset="0"/>
              <a:cs typeface="Times New Roman" pitchFamily="18" charset="0"/>
            </a:endParaRPr>
          </a:p>
        </p:txBody>
      </p:sp>
      <p:pic>
        <p:nvPicPr>
          <p:cNvPr id="5" name="Рисунок 2"/>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32040" y="3645024"/>
            <a:ext cx="3350826"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620688"/>
            <a:ext cx="588471" cy="724272"/>
          </a:xfrm>
          <a:prstGeom prst="rect">
            <a:avLst/>
          </a:prstGeom>
        </p:spPr>
      </p:pic>
    </p:spTree>
    <p:extLst>
      <p:ext uri="{BB962C8B-B14F-4D97-AF65-F5344CB8AC3E}">
        <p14:creationId xmlns:p14="http://schemas.microsoft.com/office/powerpoint/2010/main" val="909942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8768"/>
            <a:ext cx="8229600" cy="1726096"/>
          </a:xfrm>
        </p:spPr>
        <p:txBody>
          <a:bodyPr>
            <a:noAutofit/>
          </a:bodyPr>
          <a:lstStyle/>
          <a:p>
            <a:pPr algn="l"/>
            <a:r>
              <a:rPr lang="ru-RU" altLang="ru-RU" sz="1400" dirty="0" smtClean="0">
                <a:solidFill>
                  <a:srgbClr val="000000"/>
                </a:solidFill>
                <a:latin typeface="Times New Roman" pitchFamily="18" charset="0"/>
                <a:ea typeface="Arial Unicode MS" pitchFamily="34" charset="-128"/>
                <a:cs typeface="Times New Roman" pitchFamily="18" charset="0"/>
              </a:rPr>
              <a:t/>
            </a:r>
            <a:br>
              <a:rPr lang="ru-RU" altLang="ru-RU" sz="1400" dirty="0" smtClean="0">
                <a:solidFill>
                  <a:srgbClr val="000000"/>
                </a:solidFill>
                <a:latin typeface="Times New Roman" pitchFamily="18" charset="0"/>
                <a:ea typeface="Arial Unicode MS" pitchFamily="34" charset="-128"/>
                <a:cs typeface="Times New Roman" pitchFamily="18" charset="0"/>
              </a:rPr>
            </a:br>
            <a:r>
              <a:rPr lang="ru-RU" altLang="ru-RU" sz="1200" b="1" dirty="0" smtClean="0">
                <a:solidFill>
                  <a:srgbClr val="000000"/>
                </a:solidFill>
                <a:latin typeface="Times New Roman" pitchFamily="18" charset="0"/>
                <a:ea typeface="Arial Unicode MS" pitchFamily="34" charset="-128"/>
                <a:cs typeface="Times New Roman" pitchFamily="18" charset="0"/>
              </a:rPr>
              <a:t>Бывший </a:t>
            </a:r>
            <a:r>
              <a:rPr lang="ru-RU" altLang="ru-RU" sz="1200" b="1" dirty="0">
                <a:solidFill>
                  <a:srgbClr val="000000"/>
                </a:solidFill>
                <a:latin typeface="Times New Roman" pitchFamily="18" charset="0"/>
                <a:ea typeface="Arial Unicode MS" pitchFamily="34" charset="-128"/>
                <a:cs typeface="Times New Roman" pitchFamily="18" charset="0"/>
              </a:rPr>
              <a:t>глава </a:t>
            </a:r>
            <a:r>
              <a:rPr lang="ru-RU" altLang="ru-RU" sz="1200" b="1" dirty="0" err="1">
                <a:solidFill>
                  <a:srgbClr val="000000"/>
                </a:solidFill>
                <a:latin typeface="Times New Roman" pitchFamily="18" charset="0"/>
                <a:ea typeface="Arial Unicode MS" pitchFamily="34" charset="-128"/>
                <a:cs typeface="Times New Roman" pitchFamily="18" charset="0"/>
              </a:rPr>
              <a:t>Красноборского</a:t>
            </a:r>
            <a:r>
              <a:rPr lang="ru-RU" altLang="ru-RU" sz="1200" b="1" dirty="0">
                <a:solidFill>
                  <a:srgbClr val="000000"/>
                </a:solidFill>
                <a:latin typeface="Times New Roman" pitchFamily="18" charset="0"/>
                <a:ea typeface="Arial Unicode MS" pitchFamily="34" charset="-128"/>
                <a:cs typeface="Times New Roman" pitchFamily="18" charset="0"/>
              </a:rPr>
              <a:t> муниципального района Архангельской области Рудаков А.С. </a:t>
            </a:r>
            <a:r>
              <a:rPr lang="ru-RU" altLang="ru-RU" sz="1200" dirty="0">
                <a:solidFill>
                  <a:srgbClr val="000000"/>
                </a:solidFill>
                <a:latin typeface="Times New Roman" pitchFamily="18" charset="0"/>
                <a:ea typeface="Arial Unicode MS" pitchFamily="34" charset="-128"/>
                <a:cs typeface="Times New Roman" pitchFamily="18" charset="0"/>
              </a:rPr>
              <a:t>обвиняется в совершении преступлений, предусмотренных частью 3 статьи 160 УК РФ (присвоение с использованием служебного положения) и частью 4 статьи 290 УК РФ (получение взятки в значительном размере</a:t>
            </a:r>
            <a:r>
              <a:rPr lang="ru-RU" altLang="ru-RU" sz="1200" dirty="0" smtClean="0">
                <a:solidFill>
                  <a:srgbClr val="000000"/>
                </a:solidFill>
                <a:latin typeface="Times New Roman" pitchFamily="18" charset="0"/>
                <a:ea typeface="Arial Unicode MS" pitchFamily="34" charset="-128"/>
                <a:cs typeface="Times New Roman" pitchFamily="18" charset="0"/>
              </a:rPr>
              <a:t>).</a:t>
            </a:r>
            <a:r>
              <a:rPr lang="ru-RU" altLang="ru-RU" sz="1200" dirty="0">
                <a:solidFill>
                  <a:srgbClr val="000000"/>
                </a:solidFill>
                <a:latin typeface="Times New Roman" pitchFamily="18" charset="0"/>
                <a:ea typeface="Arial Unicode MS" pitchFamily="34" charset="-128"/>
                <a:cs typeface="Times New Roman" pitchFamily="18" charset="0"/>
              </a:rPr>
              <a:t/>
            </a:r>
            <a:br>
              <a:rPr lang="ru-RU" altLang="ru-RU" sz="1200" dirty="0">
                <a:solidFill>
                  <a:srgbClr val="000000"/>
                </a:solidFill>
                <a:latin typeface="Times New Roman" pitchFamily="18" charset="0"/>
                <a:ea typeface="Arial Unicode MS" pitchFamily="34" charset="-128"/>
                <a:cs typeface="Times New Roman" pitchFamily="18" charset="0"/>
              </a:rPr>
            </a:br>
            <a:r>
              <a:rPr lang="ru-RU" altLang="ru-RU" sz="1200" dirty="0" smtClean="0">
                <a:solidFill>
                  <a:srgbClr val="000000"/>
                </a:solidFill>
                <a:latin typeface="Times New Roman" pitchFamily="18" charset="0"/>
                <a:ea typeface="Arial Unicode MS" pitchFamily="34" charset="-128"/>
                <a:cs typeface="Times New Roman" pitchFamily="18" charset="0"/>
              </a:rPr>
              <a:t/>
            </a:r>
            <a:br>
              <a:rPr lang="ru-RU" altLang="ru-RU" sz="1200" dirty="0" smtClean="0">
                <a:solidFill>
                  <a:srgbClr val="000000"/>
                </a:solidFill>
                <a:latin typeface="Times New Roman" pitchFamily="18" charset="0"/>
                <a:ea typeface="Arial Unicode MS" pitchFamily="34" charset="-128"/>
                <a:cs typeface="Times New Roman" pitchFamily="18" charset="0"/>
              </a:rPr>
            </a:br>
            <a:r>
              <a:rPr lang="ru-RU" altLang="ru-RU" sz="1200" dirty="0" smtClean="0">
                <a:solidFill>
                  <a:srgbClr val="000000"/>
                </a:solidFill>
                <a:latin typeface="Times New Roman" pitchFamily="18" charset="0"/>
                <a:ea typeface="Arial Unicode MS" pitchFamily="34" charset="-128"/>
                <a:cs typeface="Times New Roman" pitchFamily="18" charset="0"/>
              </a:rPr>
              <a:t>С</a:t>
            </a:r>
            <a:r>
              <a:rPr lang="ru-RU" altLang="ru-RU" sz="1200" dirty="0">
                <a:solidFill>
                  <a:srgbClr val="000000"/>
                </a:solidFill>
                <a:latin typeface="Times New Roman" pitchFamily="18" charset="0"/>
                <a:ea typeface="Arial Unicode MS" pitchFamily="34" charset="-128"/>
                <a:cs typeface="Times New Roman" pitchFamily="18" charset="0"/>
              </a:rPr>
              <a:t> октября по ноябрь 2016 года Рудаков предложил предпринимателю взятку в размере 100 тысяч рублей. Предприниматель помог администрации купить у подконтрольного ему главы КФХ жилой дом.</a:t>
            </a:r>
            <a:br>
              <a:rPr lang="ru-RU" altLang="ru-RU" sz="1200" dirty="0">
                <a:solidFill>
                  <a:srgbClr val="000000"/>
                </a:solidFill>
                <a:latin typeface="Times New Roman" pitchFamily="18" charset="0"/>
                <a:ea typeface="Arial Unicode MS" pitchFamily="34" charset="-128"/>
                <a:cs typeface="Times New Roman" pitchFamily="18" charset="0"/>
              </a:rPr>
            </a:br>
            <a:r>
              <a:rPr lang="ru-RU" altLang="ru-RU" sz="1200" dirty="0">
                <a:solidFill>
                  <a:srgbClr val="000000"/>
                </a:solidFill>
                <a:latin typeface="Times New Roman" pitchFamily="18" charset="0"/>
                <a:ea typeface="Arial Unicode MS" pitchFamily="34" charset="-128"/>
                <a:cs typeface="Times New Roman" pitchFamily="18" charset="0"/>
              </a:rPr>
              <a:t>Передача взятки состоялась в тот же период в доме у экс-главы, после чего в декабре 2016 года между администрацией и главой КФХ был заключён муниципальный контракт. По задумке экс-главы, дом был приобретён для детей-сирот, оставшихся без попечения родителей.</a:t>
            </a:r>
            <a:br>
              <a:rPr lang="ru-RU" altLang="ru-RU" sz="1200" dirty="0">
                <a:solidFill>
                  <a:srgbClr val="000000"/>
                </a:solidFill>
                <a:latin typeface="Times New Roman" pitchFamily="18" charset="0"/>
                <a:ea typeface="Arial Unicode MS" pitchFamily="34" charset="-128"/>
                <a:cs typeface="Times New Roman" pitchFamily="18" charset="0"/>
              </a:rPr>
            </a:br>
            <a:endParaRPr lang="ru-RU" sz="1200" dirty="0">
              <a:latin typeface="Times New Roman" pitchFamily="18" charset="0"/>
              <a:cs typeface="Times New Roman" pitchFamily="18" charset="0"/>
            </a:endParaRPr>
          </a:p>
        </p:txBody>
      </p:sp>
      <p:sp>
        <p:nvSpPr>
          <p:cNvPr id="3" name="Объект 2"/>
          <p:cNvSpPr>
            <a:spLocks noGrp="1"/>
          </p:cNvSpPr>
          <p:nvPr>
            <p:ph sz="half" idx="1"/>
          </p:nvPr>
        </p:nvSpPr>
        <p:spPr>
          <a:xfrm>
            <a:off x="457200" y="2564904"/>
            <a:ext cx="8219256" cy="3960440"/>
          </a:xfrm>
        </p:spPr>
        <p:txBody>
          <a:bodyPr>
            <a:normAutofit fontScale="92500"/>
          </a:bodyPr>
          <a:lstStyle/>
          <a:p>
            <a:pPr marL="0" indent="0">
              <a:buNone/>
            </a:pPr>
            <a:r>
              <a:rPr lang="ru-RU" altLang="ru-RU" sz="1400" dirty="0">
                <a:solidFill>
                  <a:srgbClr val="000000"/>
                </a:solidFill>
                <a:latin typeface="Times New Roman" pitchFamily="18" charset="0"/>
                <a:ea typeface="Arial Unicode MS" pitchFamily="34" charset="-128"/>
                <a:cs typeface="Times New Roman" pitchFamily="18" charset="0"/>
              </a:rPr>
              <a:t>Летом 2016 года экс-глава за свои деньги купил в Красноборске квартиру в одном из таких домов. Жилплощадь в дальнейшем была зарегистрирована на подставное лицо. После этого Рудаков А.С. распорядился выкупить свои же квадратные метры из бюджетных средств и в сентябре 2020 года забрал их по завышенной стоимости. </a:t>
            </a:r>
          </a:p>
          <a:p>
            <a:pPr marL="0" indent="0">
              <a:buNone/>
            </a:pPr>
            <a:r>
              <a:rPr lang="ru-RU" altLang="ru-RU" sz="1400" dirty="0">
                <a:solidFill>
                  <a:srgbClr val="000000"/>
                </a:solidFill>
                <a:latin typeface="Times New Roman" pitchFamily="18" charset="0"/>
                <a:ea typeface="Arial Unicode MS" pitchFamily="34" charset="-128"/>
                <a:cs typeface="Times New Roman" pitchFamily="18" charset="0"/>
              </a:rPr>
              <a:t>Сумма похищенных обвиняемым бюджетных средств составила 334 тысячи рублей.</a:t>
            </a:r>
          </a:p>
          <a:p>
            <a:pPr marL="0" indent="0">
              <a:buNone/>
            </a:pPr>
            <a:r>
              <a:rPr lang="ru-RU" altLang="ru-RU" sz="1400" dirty="0">
                <a:solidFill>
                  <a:srgbClr val="000000"/>
                </a:solidFill>
                <a:latin typeface="Times New Roman" pitchFamily="18" charset="0"/>
                <a:ea typeface="Arial Unicode MS" pitchFamily="34" charset="-128"/>
                <a:cs typeface="Times New Roman" pitchFamily="18" charset="0"/>
              </a:rPr>
              <a:t>По этой же схеме в декабре 2020 года Рудаков похитил из бюджета района 501 тысячу рублей, а в 2021 году пытался своровать ещё свыше 800 тысяч, однако не смог, поскольку на фиктивно приобретаемую квартиру приставы наложили арест.</a:t>
            </a:r>
          </a:p>
          <a:p>
            <a:pPr marL="0" indent="0">
              <a:buNone/>
            </a:pPr>
            <a:endParaRPr lang="ru-RU" altLang="ru-RU" sz="1400" dirty="0" smtClean="0">
              <a:solidFill>
                <a:srgbClr val="000000"/>
              </a:solidFill>
              <a:latin typeface="Times New Roman" pitchFamily="18" charset="0"/>
              <a:ea typeface="Arial Unicode MS" pitchFamily="34" charset="-128"/>
              <a:cs typeface="Times New Roman" pitchFamily="18" charset="0"/>
            </a:endParaRPr>
          </a:p>
          <a:p>
            <a:pPr marL="0" indent="0">
              <a:buNone/>
            </a:pPr>
            <a:r>
              <a:rPr lang="ru-RU" altLang="ru-RU" sz="1400" dirty="0" smtClean="0">
                <a:solidFill>
                  <a:srgbClr val="000000"/>
                </a:solidFill>
                <a:latin typeface="Times New Roman" pitchFamily="18" charset="0"/>
                <a:ea typeface="Arial Unicode MS" pitchFamily="34" charset="-128"/>
                <a:cs typeface="Times New Roman" pitchFamily="18" charset="0"/>
              </a:rPr>
              <a:t>Приговором </a:t>
            </a:r>
            <a:r>
              <a:rPr lang="ru-RU" altLang="ru-RU" sz="1400" dirty="0">
                <a:solidFill>
                  <a:srgbClr val="000000"/>
                </a:solidFill>
                <a:latin typeface="Times New Roman" pitchFamily="18" charset="0"/>
                <a:ea typeface="Arial Unicode MS" pitchFamily="34" charset="-128"/>
                <a:cs typeface="Times New Roman" pitchFamily="18" charset="0"/>
              </a:rPr>
              <a:t>суда Рудакову А.С. назначено наказание </a:t>
            </a:r>
            <a:endParaRPr lang="ru-RU" altLang="ru-RU" sz="1400" dirty="0" smtClean="0">
              <a:solidFill>
                <a:srgbClr val="000000"/>
              </a:solidFill>
              <a:latin typeface="Times New Roman" pitchFamily="18" charset="0"/>
              <a:ea typeface="Arial Unicode MS" pitchFamily="34" charset="-128"/>
              <a:cs typeface="Times New Roman" pitchFamily="18" charset="0"/>
            </a:endParaRPr>
          </a:p>
          <a:p>
            <a:pPr marL="0" indent="0">
              <a:buNone/>
            </a:pPr>
            <a:r>
              <a:rPr lang="ru-RU" altLang="ru-RU" sz="1400" b="1" dirty="0" smtClean="0">
                <a:solidFill>
                  <a:srgbClr val="000000"/>
                </a:solidFill>
                <a:latin typeface="Times New Roman" pitchFamily="18" charset="0"/>
                <a:ea typeface="Arial Unicode MS" pitchFamily="34" charset="-128"/>
                <a:cs typeface="Times New Roman" pitchFamily="18" charset="0"/>
              </a:rPr>
              <a:t>в </a:t>
            </a:r>
            <a:r>
              <a:rPr lang="ru-RU" altLang="ru-RU" sz="1400" b="1" dirty="0">
                <a:solidFill>
                  <a:srgbClr val="000000"/>
                </a:solidFill>
                <a:latin typeface="Times New Roman" pitchFamily="18" charset="0"/>
                <a:ea typeface="Arial Unicode MS" pitchFamily="34" charset="-128"/>
                <a:cs typeface="Times New Roman" pitchFamily="18" charset="0"/>
              </a:rPr>
              <a:t>виде 4 года лишения свободы условно с </a:t>
            </a:r>
            <a:endParaRPr lang="ru-RU" altLang="ru-RU" sz="1400" b="1" dirty="0" smtClean="0">
              <a:solidFill>
                <a:srgbClr val="000000"/>
              </a:solidFill>
              <a:latin typeface="Times New Roman" pitchFamily="18" charset="0"/>
              <a:ea typeface="Arial Unicode MS" pitchFamily="34" charset="-128"/>
              <a:cs typeface="Times New Roman" pitchFamily="18" charset="0"/>
            </a:endParaRPr>
          </a:p>
          <a:p>
            <a:pPr marL="0" indent="0">
              <a:buNone/>
            </a:pPr>
            <a:r>
              <a:rPr lang="ru-RU" altLang="ru-RU" sz="1400" b="1" dirty="0" smtClean="0">
                <a:solidFill>
                  <a:srgbClr val="000000"/>
                </a:solidFill>
                <a:latin typeface="Times New Roman" pitchFamily="18" charset="0"/>
                <a:ea typeface="Arial Unicode MS" pitchFamily="34" charset="-128"/>
                <a:cs typeface="Times New Roman" pitchFamily="18" charset="0"/>
              </a:rPr>
              <a:t>испытательным </a:t>
            </a:r>
            <a:r>
              <a:rPr lang="ru-RU" altLang="ru-RU" sz="1400" b="1" dirty="0">
                <a:solidFill>
                  <a:srgbClr val="000000"/>
                </a:solidFill>
                <a:latin typeface="Times New Roman" pitchFamily="18" charset="0"/>
                <a:ea typeface="Arial Unicode MS" pitchFamily="34" charset="-128"/>
                <a:cs typeface="Times New Roman" pitchFamily="18" charset="0"/>
              </a:rPr>
              <a:t>сроком еще 4 года.</a:t>
            </a:r>
            <a:r>
              <a:rPr lang="ru-RU" altLang="ru-RU" sz="1400" dirty="0">
                <a:solidFill>
                  <a:srgbClr val="000000"/>
                </a:solidFill>
                <a:latin typeface="Times New Roman" pitchFamily="18" charset="0"/>
                <a:ea typeface="Arial Unicode MS" pitchFamily="34" charset="-128"/>
                <a:cs typeface="Times New Roman" pitchFamily="18" charset="0"/>
              </a:rPr>
              <a:t> </a:t>
            </a:r>
            <a:endParaRPr lang="ru-RU" altLang="ru-RU" sz="1400" dirty="0" smtClean="0">
              <a:solidFill>
                <a:srgbClr val="000000"/>
              </a:solidFill>
              <a:latin typeface="Times New Roman" pitchFamily="18" charset="0"/>
              <a:ea typeface="Arial Unicode MS" pitchFamily="34" charset="-128"/>
              <a:cs typeface="Times New Roman" pitchFamily="18" charset="0"/>
            </a:endParaRPr>
          </a:p>
          <a:p>
            <a:pPr marL="0" indent="0">
              <a:buNone/>
            </a:pPr>
            <a:r>
              <a:rPr lang="ru-RU" altLang="ru-RU" sz="1400" b="1" dirty="0" smtClean="0">
                <a:solidFill>
                  <a:srgbClr val="000000"/>
                </a:solidFill>
                <a:latin typeface="Times New Roman" pitchFamily="18" charset="0"/>
                <a:ea typeface="Arial Unicode MS" pitchFamily="34" charset="-128"/>
                <a:cs typeface="Times New Roman" pitchFamily="18" charset="0"/>
              </a:rPr>
              <a:t>Следующие </a:t>
            </a:r>
            <a:r>
              <a:rPr lang="ru-RU" altLang="ru-RU" sz="1400" b="1" dirty="0">
                <a:solidFill>
                  <a:srgbClr val="000000"/>
                </a:solidFill>
                <a:latin typeface="Times New Roman" pitchFamily="18" charset="0"/>
                <a:ea typeface="Arial Unicode MS" pitchFamily="34" charset="-128"/>
                <a:cs typeface="Times New Roman" pitchFamily="18" charset="0"/>
              </a:rPr>
              <a:t>3 года экс-глава не сможет занимать </a:t>
            </a:r>
            <a:endParaRPr lang="ru-RU" altLang="ru-RU" sz="1400" b="1" dirty="0" smtClean="0">
              <a:solidFill>
                <a:srgbClr val="000000"/>
              </a:solidFill>
              <a:latin typeface="Times New Roman" pitchFamily="18" charset="0"/>
              <a:ea typeface="Arial Unicode MS" pitchFamily="34" charset="-128"/>
              <a:cs typeface="Times New Roman" pitchFamily="18" charset="0"/>
            </a:endParaRPr>
          </a:p>
          <a:p>
            <a:pPr marL="0" indent="0">
              <a:buNone/>
            </a:pPr>
            <a:r>
              <a:rPr lang="ru-RU" altLang="ru-RU" sz="1400" b="1" dirty="0" smtClean="0">
                <a:solidFill>
                  <a:srgbClr val="000000"/>
                </a:solidFill>
                <a:latin typeface="Times New Roman" pitchFamily="18" charset="0"/>
                <a:ea typeface="Arial Unicode MS" pitchFamily="34" charset="-128"/>
                <a:cs typeface="Times New Roman" pitchFamily="18" charset="0"/>
              </a:rPr>
              <a:t>должности </a:t>
            </a:r>
            <a:r>
              <a:rPr lang="ru-RU" altLang="ru-RU" sz="1400" dirty="0">
                <a:solidFill>
                  <a:srgbClr val="000000"/>
                </a:solidFill>
                <a:latin typeface="Times New Roman" pitchFamily="18" charset="0"/>
                <a:ea typeface="Arial Unicode MS" pitchFamily="34" charset="-128"/>
                <a:cs typeface="Times New Roman" pitchFamily="18" charset="0"/>
              </a:rPr>
              <a:t>на госслужбе и в органах местного </a:t>
            </a:r>
            <a:endParaRPr lang="ru-RU" altLang="ru-RU" sz="1400" dirty="0" smtClean="0">
              <a:solidFill>
                <a:srgbClr val="000000"/>
              </a:solidFill>
              <a:latin typeface="Times New Roman" pitchFamily="18" charset="0"/>
              <a:ea typeface="Arial Unicode MS" pitchFamily="34" charset="-128"/>
              <a:cs typeface="Times New Roman" pitchFamily="18" charset="0"/>
            </a:endParaRPr>
          </a:p>
          <a:p>
            <a:pPr marL="0" indent="0">
              <a:buNone/>
            </a:pPr>
            <a:r>
              <a:rPr lang="ru-RU" altLang="ru-RU" sz="1400" dirty="0" smtClean="0">
                <a:solidFill>
                  <a:srgbClr val="000000"/>
                </a:solidFill>
                <a:latin typeface="Times New Roman" pitchFamily="18" charset="0"/>
                <a:ea typeface="Arial Unicode MS" pitchFamily="34" charset="-128"/>
                <a:cs typeface="Times New Roman" pitchFamily="18" charset="0"/>
              </a:rPr>
              <a:t>самоуправления</a:t>
            </a:r>
            <a:r>
              <a:rPr lang="ru-RU" altLang="ru-RU" sz="1400" dirty="0">
                <a:solidFill>
                  <a:srgbClr val="000000"/>
                </a:solidFill>
                <a:latin typeface="Times New Roman" pitchFamily="18" charset="0"/>
                <a:ea typeface="Arial Unicode MS" pitchFamily="34" charset="-128"/>
                <a:cs typeface="Times New Roman" pitchFamily="18" charset="0"/>
              </a:rPr>
              <a:t>, связанные с осуществлением </a:t>
            </a:r>
            <a:endParaRPr lang="ru-RU" altLang="ru-RU" sz="1400" dirty="0" smtClean="0">
              <a:solidFill>
                <a:srgbClr val="000000"/>
              </a:solidFill>
              <a:latin typeface="Times New Roman" pitchFamily="18" charset="0"/>
              <a:ea typeface="Arial Unicode MS" pitchFamily="34" charset="-128"/>
              <a:cs typeface="Times New Roman" pitchFamily="18" charset="0"/>
            </a:endParaRPr>
          </a:p>
          <a:p>
            <a:pPr marL="0" indent="0">
              <a:buNone/>
            </a:pPr>
            <a:r>
              <a:rPr lang="ru-RU" altLang="ru-RU" sz="1400" dirty="0" smtClean="0">
                <a:solidFill>
                  <a:srgbClr val="000000"/>
                </a:solidFill>
                <a:latin typeface="Times New Roman" pitchFamily="18" charset="0"/>
                <a:ea typeface="Arial Unicode MS" pitchFamily="34" charset="-128"/>
                <a:cs typeface="Times New Roman" pitchFamily="18" charset="0"/>
              </a:rPr>
              <a:t>функций </a:t>
            </a:r>
            <a:r>
              <a:rPr lang="ru-RU" altLang="ru-RU" sz="1400" dirty="0">
                <a:solidFill>
                  <a:srgbClr val="000000"/>
                </a:solidFill>
                <a:latin typeface="Times New Roman" pitchFamily="18" charset="0"/>
                <a:ea typeface="Arial Unicode MS" pitchFamily="34" charset="-128"/>
                <a:cs typeface="Times New Roman" pitchFamily="18" charset="0"/>
              </a:rPr>
              <a:t>представителя власти, </a:t>
            </a:r>
            <a:endParaRPr lang="ru-RU" altLang="ru-RU" sz="1400" dirty="0" smtClean="0">
              <a:solidFill>
                <a:srgbClr val="000000"/>
              </a:solidFill>
              <a:latin typeface="Times New Roman" pitchFamily="18" charset="0"/>
              <a:ea typeface="Arial Unicode MS" pitchFamily="34" charset="-128"/>
              <a:cs typeface="Times New Roman" pitchFamily="18" charset="0"/>
            </a:endParaRPr>
          </a:p>
          <a:p>
            <a:pPr marL="0" indent="0">
              <a:buNone/>
            </a:pPr>
            <a:r>
              <a:rPr lang="ru-RU" altLang="ru-RU" sz="1400" dirty="0" smtClean="0">
                <a:solidFill>
                  <a:srgbClr val="000000"/>
                </a:solidFill>
                <a:latin typeface="Times New Roman" pitchFamily="18" charset="0"/>
                <a:ea typeface="Arial Unicode MS" pitchFamily="34" charset="-128"/>
                <a:cs typeface="Times New Roman" pitchFamily="18" charset="0"/>
              </a:rPr>
              <a:t>организационно-распорядительных </a:t>
            </a:r>
            <a:r>
              <a:rPr lang="ru-RU" altLang="ru-RU" sz="1400" dirty="0">
                <a:solidFill>
                  <a:srgbClr val="000000"/>
                </a:solidFill>
                <a:latin typeface="Times New Roman" pitchFamily="18" charset="0"/>
                <a:ea typeface="Arial Unicode MS" pitchFamily="34" charset="-128"/>
                <a:cs typeface="Times New Roman" pitchFamily="18" charset="0"/>
              </a:rPr>
              <a:t>и </a:t>
            </a:r>
            <a:endParaRPr lang="ru-RU" altLang="ru-RU" sz="1400" dirty="0" smtClean="0">
              <a:solidFill>
                <a:srgbClr val="000000"/>
              </a:solidFill>
              <a:latin typeface="Times New Roman" pitchFamily="18" charset="0"/>
              <a:ea typeface="Arial Unicode MS" pitchFamily="34" charset="-128"/>
              <a:cs typeface="Times New Roman" pitchFamily="18" charset="0"/>
            </a:endParaRPr>
          </a:p>
          <a:p>
            <a:pPr marL="0" indent="0">
              <a:buNone/>
            </a:pPr>
            <a:r>
              <a:rPr lang="ru-RU" altLang="ru-RU" sz="1400" dirty="0" smtClean="0">
                <a:solidFill>
                  <a:srgbClr val="000000"/>
                </a:solidFill>
                <a:latin typeface="Times New Roman" pitchFamily="18" charset="0"/>
                <a:ea typeface="Arial Unicode MS" pitchFamily="34" charset="-128"/>
                <a:cs typeface="Times New Roman" pitchFamily="18" charset="0"/>
              </a:rPr>
              <a:t>административно-хозяйственных </a:t>
            </a:r>
            <a:r>
              <a:rPr lang="ru-RU" altLang="ru-RU" sz="1400" dirty="0">
                <a:solidFill>
                  <a:srgbClr val="000000"/>
                </a:solidFill>
                <a:latin typeface="Times New Roman" pitchFamily="18" charset="0"/>
                <a:ea typeface="Arial Unicode MS" pitchFamily="34" charset="-128"/>
                <a:cs typeface="Times New Roman" pitchFamily="18" charset="0"/>
              </a:rPr>
              <a:t>полномочий.</a:t>
            </a:r>
          </a:p>
          <a:p>
            <a:endParaRPr lang="ru-RU" sz="1400" dirty="0">
              <a:solidFill>
                <a:srgbClr val="000000"/>
              </a:solidFill>
              <a:latin typeface="Times New Roman" pitchFamily="18" charset="0"/>
              <a:cs typeface="Times New Roman" pitchFamily="18" charset="0"/>
            </a:endParaRPr>
          </a:p>
          <a:p>
            <a:pPr marL="0" indent="0">
              <a:buNone/>
            </a:pPr>
            <a:endParaRPr lang="ru-RU" altLang="ru-RU" sz="1400" dirty="0">
              <a:solidFill>
                <a:srgbClr val="000000"/>
              </a:solidFill>
              <a:latin typeface="Times New Roman" pitchFamily="18" charset="0"/>
              <a:ea typeface="Arial Unicode MS" pitchFamily="34" charset="-128"/>
              <a:cs typeface="Times New Roman" pitchFamily="18" charset="0"/>
            </a:endParaRPr>
          </a:p>
          <a:p>
            <a:pPr marL="0" indent="0">
              <a:buNone/>
            </a:pPr>
            <a:endParaRPr lang="ru-RU" sz="1400" dirty="0">
              <a:latin typeface="Times New Roman" pitchFamily="18" charset="0"/>
              <a:cs typeface="Times New Roman" pitchFamily="18" charset="0"/>
            </a:endParaRPr>
          </a:p>
        </p:txBody>
      </p:sp>
      <p:pic>
        <p:nvPicPr>
          <p:cNvPr id="5" name="Объект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4005064"/>
            <a:ext cx="3744416"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620688"/>
            <a:ext cx="588471" cy="724272"/>
          </a:xfrm>
          <a:prstGeom prst="rect">
            <a:avLst/>
          </a:prstGeom>
        </p:spPr>
      </p:pic>
    </p:spTree>
    <p:extLst>
      <p:ext uri="{BB962C8B-B14F-4D97-AF65-F5344CB8AC3E}">
        <p14:creationId xmlns:p14="http://schemas.microsoft.com/office/powerpoint/2010/main" val="2956409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3528392"/>
          </a:xfrm>
        </p:spPr>
        <p:txBody>
          <a:bodyPr>
            <a:normAutofit fontScale="90000"/>
          </a:bodyPr>
          <a:lstStyle/>
          <a:p>
            <a:pPr algn="l"/>
            <a:r>
              <a:rPr lang="ru-RU" altLang="ru-RU" sz="1800" dirty="0" err="1">
                <a:solidFill>
                  <a:srgbClr val="000000"/>
                </a:solidFill>
                <a:latin typeface="Times New Roman" pitchFamily="18" charset="0"/>
                <a:ea typeface="Arial Unicode MS" pitchFamily="34" charset="-128"/>
                <a:cs typeface="Times New Roman" pitchFamily="18" charset="0"/>
              </a:rPr>
              <a:t>Костерев</a:t>
            </a:r>
            <a:r>
              <a:rPr lang="ru-RU" altLang="ru-RU" sz="1800" dirty="0">
                <a:solidFill>
                  <a:srgbClr val="000000"/>
                </a:solidFill>
                <a:latin typeface="Times New Roman" pitchFamily="18" charset="0"/>
                <a:ea typeface="Arial Unicode MS" pitchFamily="34" charset="-128"/>
                <a:cs typeface="Times New Roman" pitchFamily="18" charset="0"/>
              </a:rPr>
              <a:t> А.А., бывший начальник отдела архитектуры и градостроительства администрации городского округа «Котлас», обвиняется в совершении преступлений, предусмотренных частью 1 статьи 285 УК РФ (злоупотребление должностными полномочиями) (5 эпизодов) и пунктом «в» части 5 статьи 290 УК РФ (получение взятки в крупном размере) (6 эпизодов).</a:t>
            </a:r>
            <a:br>
              <a:rPr lang="ru-RU" altLang="ru-RU" sz="1800" dirty="0">
                <a:solidFill>
                  <a:srgbClr val="000000"/>
                </a:solidFill>
                <a:latin typeface="Times New Roman" pitchFamily="18" charset="0"/>
                <a:ea typeface="Arial Unicode MS" pitchFamily="34" charset="-128"/>
                <a:cs typeface="Times New Roman" pitchFamily="18" charset="0"/>
              </a:rPr>
            </a:br>
            <a:r>
              <a:rPr lang="ru-RU" altLang="ru-RU" sz="1800" dirty="0" smtClean="0">
                <a:solidFill>
                  <a:srgbClr val="000000"/>
                </a:solidFill>
                <a:latin typeface="Times New Roman" pitchFamily="18" charset="0"/>
                <a:ea typeface="Arial Unicode MS" pitchFamily="34" charset="-128"/>
                <a:cs typeface="Times New Roman" pitchFamily="18" charset="0"/>
              </a:rPr>
              <a:t/>
            </a:r>
            <a:br>
              <a:rPr lang="ru-RU" altLang="ru-RU" sz="1800" dirty="0" smtClean="0">
                <a:solidFill>
                  <a:srgbClr val="000000"/>
                </a:solidFill>
                <a:latin typeface="Times New Roman" pitchFamily="18" charset="0"/>
                <a:ea typeface="Arial Unicode MS" pitchFamily="34" charset="-128"/>
                <a:cs typeface="Times New Roman" pitchFamily="18" charset="0"/>
              </a:rPr>
            </a:br>
            <a:r>
              <a:rPr lang="ru-RU" altLang="ru-RU" sz="1800" dirty="0" smtClean="0">
                <a:solidFill>
                  <a:srgbClr val="000000"/>
                </a:solidFill>
                <a:latin typeface="Times New Roman" pitchFamily="18" charset="0"/>
                <a:ea typeface="Arial Unicode MS" pitchFamily="34" charset="-128"/>
                <a:cs typeface="Times New Roman" pitchFamily="18" charset="0"/>
              </a:rPr>
              <a:t>Следствием </a:t>
            </a:r>
            <a:r>
              <a:rPr lang="ru-RU" altLang="ru-RU" sz="1800" dirty="0">
                <a:solidFill>
                  <a:srgbClr val="000000"/>
                </a:solidFill>
                <a:latin typeface="Times New Roman" pitchFamily="18" charset="0"/>
                <a:ea typeface="Arial Unicode MS" pitchFamily="34" charset="-128"/>
                <a:cs typeface="Times New Roman" pitchFamily="18" charset="0"/>
              </a:rPr>
              <a:t>установлено, что в 2014 – 2020 годах </a:t>
            </a:r>
            <a:r>
              <a:rPr lang="ru-RU" altLang="ru-RU" sz="1800" dirty="0" err="1">
                <a:solidFill>
                  <a:srgbClr val="000000"/>
                </a:solidFill>
                <a:latin typeface="Times New Roman" pitchFamily="18" charset="0"/>
                <a:ea typeface="Arial Unicode MS" pitchFamily="34" charset="-128"/>
                <a:cs typeface="Times New Roman" pitchFamily="18" charset="0"/>
              </a:rPr>
              <a:t>Костерев</a:t>
            </a:r>
            <a:r>
              <a:rPr lang="ru-RU" altLang="ru-RU" sz="1800" dirty="0">
                <a:solidFill>
                  <a:srgbClr val="000000"/>
                </a:solidFill>
                <a:latin typeface="Times New Roman" pitchFamily="18" charset="0"/>
                <a:ea typeface="Arial Unicode MS" pitchFamily="34" charset="-128"/>
                <a:cs typeface="Times New Roman" pitchFamily="18" charset="0"/>
              </a:rPr>
              <a:t> А.А. злоупотреблял должностными полномочиями, а также неоднократно получал незаконное денежное вознаграждение от представителей бизнеса в виде денег и услуг имущественного характера, включая возведение ему фундамента для жилого дома на земельном участке. За фундамент </a:t>
            </a:r>
            <a:r>
              <a:rPr lang="ru-RU" altLang="ru-RU" sz="1800" dirty="0" err="1">
                <a:solidFill>
                  <a:srgbClr val="000000"/>
                </a:solidFill>
                <a:latin typeface="Times New Roman" pitchFamily="18" charset="0"/>
                <a:ea typeface="Arial Unicode MS" pitchFamily="34" charset="-128"/>
                <a:cs typeface="Times New Roman" pitchFamily="18" charset="0"/>
              </a:rPr>
              <a:t>Костерев</a:t>
            </a:r>
            <a:r>
              <a:rPr lang="ru-RU" altLang="ru-RU" sz="1800" dirty="0">
                <a:solidFill>
                  <a:srgbClr val="000000"/>
                </a:solidFill>
                <a:latin typeface="Times New Roman" pitchFamily="18" charset="0"/>
                <a:ea typeface="Arial Unicode MS" pitchFamily="34" charset="-128"/>
                <a:cs typeface="Times New Roman" pitchFamily="18" charset="0"/>
              </a:rPr>
              <a:t> А.А. обещал взяткодателям земельные участки без торгов, их выкуп по цене, равной 15% от кадастровой стоимости, а также содействие в отклонении замечаний и возражений участников публичных слушаний. За указанный период </a:t>
            </a:r>
            <a:r>
              <a:rPr lang="ru-RU" altLang="ru-RU" sz="1800" dirty="0" err="1">
                <a:solidFill>
                  <a:srgbClr val="000000"/>
                </a:solidFill>
                <a:latin typeface="Times New Roman" pitchFamily="18" charset="0"/>
                <a:ea typeface="Arial Unicode MS" pitchFamily="34" charset="-128"/>
                <a:cs typeface="Times New Roman" pitchFamily="18" charset="0"/>
              </a:rPr>
              <a:t>Костырев</a:t>
            </a:r>
            <a:r>
              <a:rPr lang="ru-RU" altLang="ru-RU" sz="1800" dirty="0">
                <a:solidFill>
                  <a:srgbClr val="000000"/>
                </a:solidFill>
                <a:latin typeface="Times New Roman" pitchFamily="18" charset="0"/>
                <a:ea typeface="Arial Unicode MS" pitchFamily="34" charset="-128"/>
                <a:cs typeface="Times New Roman" pitchFamily="18" charset="0"/>
              </a:rPr>
              <a:t> А.А. получил взятки на общую сумму более 2,7 миллиона рублей.</a:t>
            </a:r>
            <a:r>
              <a:rPr lang="ru-RU" altLang="ru-RU" sz="1400" dirty="0">
                <a:solidFill>
                  <a:srgbClr val="000000"/>
                </a:solidFill>
                <a:latin typeface="Arial" pitchFamily="34" charset="0"/>
                <a:ea typeface="Arial Unicode MS" pitchFamily="34" charset="-128"/>
                <a:cs typeface="Arial Unicode MS" pitchFamily="34" charset="-128"/>
              </a:rPr>
              <a:t/>
            </a:r>
            <a:br>
              <a:rPr lang="ru-RU" altLang="ru-RU" sz="1400" dirty="0">
                <a:solidFill>
                  <a:srgbClr val="000000"/>
                </a:solidFill>
                <a:latin typeface="Arial" pitchFamily="34" charset="0"/>
                <a:ea typeface="Arial Unicode MS" pitchFamily="34" charset="-128"/>
                <a:cs typeface="Arial Unicode MS" pitchFamily="34" charset="-128"/>
              </a:rPr>
            </a:br>
            <a:endParaRPr lang="ru-RU" sz="1400" dirty="0"/>
          </a:p>
        </p:txBody>
      </p:sp>
      <p:sp>
        <p:nvSpPr>
          <p:cNvPr id="3" name="Объект 2"/>
          <p:cNvSpPr>
            <a:spLocks noGrp="1"/>
          </p:cNvSpPr>
          <p:nvPr>
            <p:ph sz="half" idx="1"/>
          </p:nvPr>
        </p:nvSpPr>
        <p:spPr>
          <a:xfrm>
            <a:off x="467544" y="4509120"/>
            <a:ext cx="4464496" cy="2160240"/>
          </a:xfrm>
        </p:spPr>
        <p:txBody>
          <a:bodyPr>
            <a:normAutofit/>
          </a:bodyPr>
          <a:lstStyle/>
          <a:p>
            <a:pPr marL="0" indent="0">
              <a:buNone/>
            </a:pPr>
            <a:r>
              <a:rPr lang="ru-RU" altLang="ru-RU" sz="1800" dirty="0">
                <a:solidFill>
                  <a:srgbClr val="000000"/>
                </a:solidFill>
                <a:latin typeface="Times New Roman" pitchFamily="18" charset="0"/>
                <a:ea typeface="Arial Unicode MS" pitchFamily="34" charset="-128"/>
                <a:cs typeface="Times New Roman" pitchFamily="18" charset="0"/>
              </a:rPr>
              <a:t>Приговором </a:t>
            </a:r>
            <a:r>
              <a:rPr lang="ru-RU" altLang="ru-RU" sz="1800" dirty="0" err="1">
                <a:solidFill>
                  <a:srgbClr val="000000"/>
                </a:solidFill>
                <a:latin typeface="Times New Roman" pitchFamily="18" charset="0"/>
                <a:ea typeface="Arial Unicode MS" pitchFamily="34" charset="-128"/>
                <a:cs typeface="Times New Roman" pitchFamily="18" charset="0"/>
              </a:rPr>
              <a:t>Котласского</a:t>
            </a:r>
            <a:r>
              <a:rPr lang="ru-RU" altLang="ru-RU" sz="1800" dirty="0">
                <a:solidFill>
                  <a:srgbClr val="000000"/>
                </a:solidFill>
                <a:latin typeface="Times New Roman" pitchFamily="18" charset="0"/>
                <a:ea typeface="Arial Unicode MS" pitchFamily="34" charset="-128"/>
                <a:cs typeface="Times New Roman" pitchFamily="18" charset="0"/>
              </a:rPr>
              <a:t> городского суда Архангельской области от 9 августа 2022 г. Костереву А.А. </a:t>
            </a:r>
            <a:r>
              <a:rPr lang="ru-RU" altLang="ru-RU" sz="1800" b="1" dirty="0">
                <a:solidFill>
                  <a:srgbClr val="000000"/>
                </a:solidFill>
                <a:latin typeface="Times New Roman" pitchFamily="18" charset="0"/>
                <a:ea typeface="Arial Unicode MS" pitchFamily="34" charset="-128"/>
                <a:cs typeface="Times New Roman" pitchFamily="18" charset="0"/>
              </a:rPr>
              <a:t>назначено наказание в виде шести лет колонии строгого режима. В доход государства обращены его земельный участок и денежная сумма в размере 1 млн. 175 тыс. рублей. </a:t>
            </a:r>
          </a:p>
          <a:p>
            <a:pPr marL="0" indent="0">
              <a:buNone/>
            </a:pPr>
            <a:endParaRPr lang="ru-RU" sz="1400" dirty="0"/>
          </a:p>
        </p:txBody>
      </p:sp>
      <p:pic>
        <p:nvPicPr>
          <p:cNvPr id="5" name="Объект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932040" y="4437112"/>
            <a:ext cx="4038600" cy="228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2670" y="620688"/>
            <a:ext cx="588471" cy="724272"/>
          </a:xfrm>
          <a:prstGeom prst="rect">
            <a:avLst/>
          </a:prstGeom>
        </p:spPr>
      </p:pic>
    </p:spTree>
    <p:extLst>
      <p:ext uri="{BB962C8B-B14F-4D97-AF65-F5344CB8AC3E}">
        <p14:creationId xmlns:p14="http://schemas.microsoft.com/office/powerpoint/2010/main" val="1118985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924944"/>
            <a:ext cx="8229600" cy="1012974"/>
          </a:xfrm>
        </p:spPr>
        <p:txBody>
          <a:bodyPr>
            <a:normAutofit fontScale="90000"/>
          </a:bodyPr>
          <a:lstStyle/>
          <a:p>
            <a:r>
              <a:rPr lang="ru-RU" sz="6000" i="1" u="sng" dirty="0" smtClean="0">
                <a:latin typeface="Times New Roman" pitchFamily="18" charset="0"/>
                <a:cs typeface="Times New Roman" pitchFamily="18" charset="0"/>
              </a:rPr>
              <a:t>Спасибо за внимание!</a:t>
            </a:r>
            <a:endParaRPr lang="ru-RU" sz="6000" i="1" u="sng" dirty="0">
              <a:latin typeface="Times New Roman" pitchFamily="18" charset="0"/>
              <a:cs typeface="Times New Roman" pitchFamily="18" charset="0"/>
            </a:endParaRPr>
          </a:p>
        </p:txBody>
      </p:sp>
      <p:sp>
        <p:nvSpPr>
          <p:cNvPr id="3" name="Заголовок 1"/>
          <p:cNvSpPr txBox="1">
            <a:spLocks/>
          </p:cNvSpPr>
          <p:nvPr/>
        </p:nvSpPr>
        <p:spPr>
          <a:xfrm>
            <a:off x="583771" y="5593291"/>
            <a:ext cx="8229600" cy="10129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i="1" dirty="0" smtClean="0">
                <a:solidFill>
                  <a:srgbClr val="FF0000"/>
                </a:solidFill>
                <a:latin typeface="Times New Roman" pitchFamily="18" charset="0"/>
                <a:cs typeface="Times New Roman" pitchFamily="18" charset="0"/>
              </a:rPr>
              <a:t>Презентация опубликована на официальном сайте администрации Холмогорского муниципального округа Архангельской области в разделе «Противодействия коррупции»</a:t>
            </a:r>
            <a:endParaRPr lang="ru-RU" sz="2000" i="1" dirty="0">
              <a:solidFill>
                <a:srgbClr val="FF0000"/>
              </a:solidFill>
              <a:latin typeface="Times New Roman" pitchFamily="18" charset="0"/>
              <a:cs typeface="Times New Roman" pitchFamily="18" charset="0"/>
            </a:endParaRPr>
          </a:p>
        </p:txBody>
      </p:sp>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478768"/>
            <a:ext cx="588471" cy="724272"/>
          </a:xfrm>
          <a:prstGeom prst="rect">
            <a:avLst/>
          </a:prstGeom>
        </p:spPr>
      </p:pic>
    </p:spTree>
    <p:extLst>
      <p:ext uri="{BB962C8B-B14F-4D97-AF65-F5344CB8AC3E}">
        <p14:creationId xmlns:p14="http://schemas.microsoft.com/office/powerpoint/2010/main" val="3636737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a:latin typeface="Times New Roman" pitchFamily="18" charset="0"/>
                <a:cs typeface="Times New Roman" pitchFamily="18" charset="0"/>
              </a:rPr>
              <a:t>К коррупционным относятся следующие преступления:</a:t>
            </a:r>
          </a:p>
        </p:txBody>
      </p:sp>
      <p:sp>
        <p:nvSpPr>
          <p:cNvPr id="3" name="Объект 2"/>
          <p:cNvSpPr>
            <a:spLocks noGrp="1"/>
          </p:cNvSpPr>
          <p:nvPr>
            <p:ph idx="1"/>
          </p:nvPr>
        </p:nvSpPr>
        <p:spPr>
          <a:xfrm>
            <a:off x="179512" y="1484784"/>
            <a:ext cx="8791128" cy="4709120"/>
          </a:xfrm>
        </p:spPr>
        <p:txBody>
          <a:bodyPr>
            <a:noAutofit/>
          </a:bodyPr>
          <a:lstStyle/>
          <a:p>
            <a:pPr marL="0" indent="0">
              <a:buNone/>
            </a:pPr>
            <a:r>
              <a:rPr lang="ru-RU" sz="2000" i="1" dirty="0" smtClean="0">
                <a:solidFill>
                  <a:schemeClr val="tx1"/>
                </a:solidFill>
                <a:latin typeface="Times New Roman" pitchFamily="18" charset="0"/>
                <a:cs typeface="Times New Roman" pitchFamily="18" charset="0"/>
              </a:rPr>
              <a:t>Злоупотребление </a:t>
            </a:r>
          </a:p>
          <a:p>
            <a:pPr marL="0" indent="0">
              <a:buNone/>
            </a:pPr>
            <a:r>
              <a:rPr lang="ru-RU" sz="2000" i="1" dirty="0" smtClean="0">
                <a:solidFill>
                  <a:schemeClr val="tx1"/>
                </a:solidFill>
                <a:latin typeface="Times New Roman" pitchFamily="18" charset="0"/>
                <a:cs typeface="Times New Roman" pitchFamily="18" charset="0"/>
              </a:rPr>
              <a:t>должностными </a:t>
            </a:r>
            <a:r>
              <a:rPr lang="ru-RU" sz="2000" i="1" dirty="0">
                <a:solidFill>
                  <a:schemeClr val="tx1"/>
                </a:solidFill>
                <a:latin typeface="Times New Roman" pitchFamily="18" charset="0"/>
                <a:cs typeface="Times New Roman" pitchFamily="18" charset="0"/>
              </a:rPr>
              <a:t>полномочиями </a:t>
            </a:r>
            <a:endParaRPr lang="ru-RU" sz="2000" i="1" dirty="0" smtClean="0">
              <a:solidFill>
                <a:schemeClr val="tx1"/>
              </a:solidFill>
              <a:latin typeface="Times New Roman" pitchFamily="18" charset="0"/>
              <a:cs typeface="Times New Roman" pitchFamily="18" charset="0"/>
            </a:endParaRPr>
          </a:p>
          <a:p>
            <a:pPr marL="0" indent="0">
              <a:buNone/>
            </a:pPr>
            <a:r>
              <a:rPr lang="ru-RU" sz="2000" dirty="0" smtClean="0">
                <a:solidFill>
                  <a:schemeClr val="tx1"/>
                </a:solidFill>
                <a:latin typeface="Times New Roman" pitchFamily="18" charset="0"/>
                <a:cs typeface="Times New Roman" pitchFamily="18" charset="0"/>
              </a:rPr>
              <a:t>(</a:t>
            </a:r>
            <a:r>
              <a:rPr lang="ru-RU" sz="2000" dirty="0">
                <a:solidFill>
                  <a:schemeClr val="tx1"/>
                </a:solidFill>
                <a:latin typeface="Times New Roman" pitchFamily="18" charset="0"/>
                <a:cs typeface="Times New Roman" pitchFamily="18" charset="0"/>
              </a:rPr>
              <a:t>статья 285 </a:t>
            </a:r>
            <a:r>
              <a:rPr lang="ru-RU" sz="2000" dirty="0" smtClean="0">
                <a:solidFill>
                  <a:schemeClr val="tx1"/>
                </a:solidFill>
                <a:latin typeface="Times New Roman" pitchFamily="18" charset="0"/>
                <a:cs typeface="Times New Roman" pitchFamily="18" charset="0"/>
              </a:rPr>
              <a:t>УК РФ); </a:t>
            </a:r>
          </a:p>
          <a:p>
            <a:pPr marL="0" indent="0">
              <a:buNone/>
            </a:pPr>
            <a:r>
              <a:rPr lang="ru-RU" sz="2000" i="1" dirty="0" smtClean="0">
                <a:solidFill>
                  <a:schemeClr val="tx1"/>
                </a:solidFill>
                <a:latin typeface="Times New Roman" pitchFamily="18" charset="0"/>
                <a:cs typeface="Times New Roman" pitchFamily="18" charset="0"/>
              </a:rPr>
              <a:t>Превышение </a:t>
            </a:r>
            <a:r>
              <a:rPr lang="ru-RU" sz="2000" i="1" dirty="0">
                <a:solidFill>
                  <a:schemeClr val="tx1"/>
                </a:solidFill>
                <a:latin typeface="Times New Roman" pitchFamily="18" charset="0"/>
                <a:cs typeface="Times New Roman" pitchFamily="18" charset="0"/>
              </a:rPr>
              <a:t>должностных полномочий </a:t>
            </a:r>
            <a:endParaRPr lang="ru-RU" sz="2000" i="1" dirty="0" smtClean="0">
              <a:solidFill>
                <a:schemeClr val="tx1"/>
              </a:solidFill>
              <a:latin typeface="Times New Roman" pitchFamily="18" charset="0"/>
              <a:cs typeface="Times New Roman" pitchFamily="18" charset="0"/>
            </a:endParaRPr>
          </a:p>
          <a:p>
            <a:pPr marL="0" indent="0">
              <a:buNone/>
            </a:pPr>
            <a:r>
              <a:rPr lang="ru-RU" sz="2000" dirty="0" smtClean="0">
                <a:solidFill>
                  <a:schemeClr val="tx1"/>
                </a:solidFill>
                <a:latin typeface="Times New Roman" pitchFamily="18" charset="0"/>
                <a:cs typeface="Times New Roman" pitchFamily="18" charset="0"/>
              </a:rPr>
              <a:t>(</a:t>
            </a:r>
            <a:r>
              <a:rPr lang="ru-RU" sz="2000" dirty="0">
                <a:solidFill>
                  <a:schemeClr val="tx1"/>
                </a:solidFill>
                <a:latin typeface="Times New Roman" pitchFamily="18" charset="0"/>
                <a:cs typeface="Times New Roman" pitchFamily="18" charset="0"/>
              </a:rPr>
              <a:t>статья 286 УК РФ); </a:t>
            </a:r>
            <a:endParaRPr lang="ru-RU" sz="2000" dirty="0" smtClean="0">
              <a:solidFill>
                <a:schemeClr val="tx1"/>
              </a:solidFill>
              <a:latin typeface="Times New Roman" pitchFamily="18" charset="0"/>
              <a:cs typeface="Times New Roman" pitchFamily="18" charset="0"/>
            </a:endParaRPr>
          </a:p>
          <a:p>
            <a:pPr marL="0" indent="0">
              <a:buNone/>
            </a:pPr>
            <a:r>
              <a:rPr lang="ru-RU" sz="2000" i="1" dirty="0" smtClean="0">
                <a:solidFill>
                  <a:schemeClr val="tx1"/>
                </a:solidFill>
                <a:latin typeface="Times New Roman" pitchFamily="18" charset="0"/>
                <a:cs typeface="Times New Roman" pitchFamily="18" charset="0"/>
              </a:rPr>
              <a:t>Злоупотребление </a:t>
            </a:r>
            <a:r>
              <a:rPr lang="ru-RU" sz="2000" i="1" dirty="0">
                <a:solidFill>
                  <a:schemeClr val="tx1"/>
                </a:solidFill>
                <a:latin typeface="Times New Roman" pitchFamily="18" charset="0"/>
                <a:cs typeface="Times New Roman" pitchFamily="18" charset="0"/>
              </a:rPr>
              <a:t>полномочиями </a:t>
            </a:r>
            <a:endParaRPr lang="ru-RU" sz="2000" i="1" dirty="0" smtClean="0">
              <a:solidFill>
                <a:schemeClr val="tx1"/>
              </a:solidFill>
              <a:latin typeface="Times New Roman" pitchFamily="18" charset="0"/>
              <a:cs typeface="Times New Roman" pitchFamily="18" charset="0"/>
            </a:endParaRPr>
          </a:p>
          <a:p>
            <a:pPr marL="0" indent="0">
              <a:buNone/>
            </a:pPr>
            <a:r>
              <a:rPr lang="ru-RU" sz="2000" dirty="0" smtClean="0">
                <a:solidFill>
                  <a:schemeClr val="tx1"/>
                </a:solidFill>
                <a:latin typeface="Times New Roman" pitchFamily="18" charset="0"/>
                <a:cs typeface="Times New Roman" pitchFamily="18" charset="0"/>
              </a:rPr>
              <a:t>(</a:t>
            </a:r>
            <a:r>
              <a:rPr lang="ru-RU" sz="2000" dirty="0">
                <a:solidFill>
                  <a:schemeClr val="tx1"/>
                </a:solidFill>
                <a:latin typeface="Times New Roman" pitchFamily="18" charset="0"/>
                <a:cs typeface="Times New Roman" pitchFamily="18" charset="0"/>
              </a:rPr>
              <a:t>статья 201 УК РФ); </a:t>
            </a:r>
            <a:endParaRPr lang="ru-RU" sz="2000" dirty="0" smtClean="0">
              <a:solidFill>
                <a:schemeClr val="tx1"/>
              </a:solidFill>
              <a:latin typeface="Times New Roman" pitchFamily="18" charset="0"/>
              <a:cs typeface="Times New Roman" pitchFamily="18" charset="0"/>
            </a:endParaRPr>
          </a:p>
          <a:p>
            <a:pPr marL="0" indent="0">
              <a:buNone/>
            </a:pPr>
            <a:r>
              <a:rPr lang="ru-RU" sz="2000" i="1" dirty="0" smtClean="0">
                <a:solidFill>
                  <a:schemeClr val="tx1"/>
                </a:solidFill>
                <a:latin typeface="Times New Roman" pitchFamily="18" charset="0"/>
                <a:cs typeface="Times New Roman" pitchFamily="18" charset="0"/>
              </a:rPr>
              <a:t>Коммерческий </a:t>
            </a:r>
            <a:r>
              <a:rPr lang="ru-RU" sz="2000" i="1" dirty="0">
                <a:solidFill>
                  <a:schemeClr val="tx1"/>
                </a:solidFill>
                <a:latin typeface="Times New Roman" pitchFamily="18" charset="0"/>
                <a:cs typeface="Times New Roman" pitchFamily="18" charset="0"/>
              </a:rPr>
              <a:t>подкуп </a:t>
            </a:r>
            <a:r>
              <a:rPr lang="ru-RU" sz="2000" dirty="0">
                <a:solidFill>
                  <a:schemeClr val="tx1"/>
                </a:solidFill>
                <a:latin typeface="Times New Roman" pitchFamily="18" charset="0"/>
                <a:cs typeface="Times New Roman" pitchFamily="18" charset="0"/>
              </a:rPr>
              <a:t>(статья 204 УК РФ</a:t>
            </a:r>
            <a:r>
              <a:rPr lang="ru-RU" sz="2000" dirty="0" smtClean="0">
                <a:solidFill>
                  <a:schemeClr val="tx1"/>
                </a:solidFill>
                <a:latin typeface="Times New Roman" pitchFamily="18" charset="0"/>
                <a:cs typeface="Times New Roman" pitchFamily="18" charset="0"/>
              </a:rPr>
              <a:t>); </a:t>
            </a:r>
          </a:p>
          <a:p>
            <a:pPr marL="0" indent="0">
              <a:buNone/>
            </a:pPr>
            <a:r>
              <a:rPr lang="ru-RU" sz="2000" i="1" dirty="0">
                <a:solidFill>
                  <a:schemeClr val="tx1"/>
                </a:solidFill>
                <a:latin typeface="Times New Roman" pitchFamily="18" charset="0"/>
                <a:cs typeface="Times New Roman" pitchFamily="18" charset="0"/>
              </a:rPr>
              <a:t>Дача взятки </a:t>
            </a:r>
            <a:r>
              <a:rPr lang="ru-RU" sz="2000" dirty="0">
                <a:solidFill>
                  <a:schemeClr val="tx1"/>
                </a:solidFill>
                <a:latin typeface="Times New Roman" pitchFamily="18" charset="0"/>
                <a:cs typeface="Times New Roman" pitchFamily="18" charset="0"/>
              </a:rPr>
              <a:t>(статья 291 УК РФ); </a:t>
            </a:r>
          </a:p>
          <a:p>
            <a:pPr marL="0" indent="0">
              <a:buNone/>
            </a:pPr>
            <a:r>
              <a:rPr lang="ru-RU" sz="2000" i="1" dirty="0">
                <a:solidFill>
                  <a:schemeClr val="tx1"/>
                </a:solidFill>
                <a:latin typeface="Times New Roman" pitchFamily="18" charset="0"/>
                <a:cs typeface="Times New Roman" pitchFamily="18" charset="0"/>
              </a:rPr>
              <a:t>Получение взятки </a:t>
            </a:r>
            <a:r>
              <a:rPr lang="ru-RU" sz="2000" dirty="0">
                <a:solidFill>
                  <a:schemeClr val="tx1"/>
                </a:solidFill>
                <a:latin typeface="Times New Roman" pitchFamily="18" charset="0"/>
                <a:cs typeface="Times New Roman" pitchFamily="18" charset="0"/>
              </a:rPr>
              <a:t>(статья 290 УК РФ);</a:t>
            </a:r>
            <a:endParaRPr lang="ru-RU" sz="2000" dirty="0" smtClean="0">
              <a:solidFill>
                <a:schemeClr val="tx1"/>
              </a:solidFill>
              <a:latin typeface="Times New Roman" pitchFamily="18" charset="0"/>
              <a:cs typeface="Times New Roman" pitchFamily="18" charset="0"/>
            </a:endParaRPr>
          </a:p>
          <a:p>
            <a:pPr marL="0" indent="0">
              <a:buNone/>
            </a:pPr>
            <a:r>
              <a:rPr lang="ru-RU" sz="2000" dirty="0" smtClean="0">
                <a:solidFill>
                  <a:schemeClr val="tx1"/>
                </a:solidFill>
                <a:latin typeface="Times New Roman" pitchFamily="18" charset="0"/>
                <a:cs typeface="Times New Roman" pitchFamily="18" charset="0"/>
              </a:rPr>
              <a:t>а </a:t>
            </a:r>
            <a:r>
              <a:rPr lang="ru-RU" sz="2000" dirty="0">
                <a:solidFill>
                  <a:schemeClr val="tx1"/>
                </a:solidFill>
                <a:latin typeface="Times New Roman" pitchFamily="18" charset="0"/>
                <a:cs typeface="Times New Roman" pitchFamily="18" charset="0"/>
              </a:rPr>
              <a:t>также иные деяния, попадающие под понятие "коррупция", указанное в </a:t>
            </a:r>
            <a:endParaRPr lang="ru-RU" sz="2000" dirty="0" smtClean="0">
              <a:solidFill>
                <a:schemeClr val="tx1"/>
              </a:solidFill>
              <a:latin typeface="Times New Roman" pitchFamily="18" charset="0"/>
              <a:cs typeface="Times New Roman" pitchFamily="18" charset="0"/>
            </a:endParaRPr>
          </a:p>
          <a:p>
            <a:pPr marL="0" indent="0">
              <a:buNone/>
            </a:pPr>
            <a:r>
              <a:rPr lang="ru-RU" sz="2000" u="sng" dirty="0" smtClean="0">
                <a:solidFill>
                  <a:schemeClr val="tx1"/>
                </a:solidFill>
                <a:latin typeface="Times New Roman" pitchFamily="18" charset="0"/>
                <a:cs typeface="Times New Roman" pitchFamily="18" charset="0"/>
              </a:rPr>
              <a:t>Федеральном законе </a:t>
            </a:r>
            <a:r>
              <a:rPr lang="ru-RU" sz="2000" u="sng" dirty="0">
                <a:solidFill>
                  <a:schemeClr val="tx1"/>
                </a:solidFill>
                <a:latin typeface="Times New Roman" pitchFamily="18" charset="0"/>
                <a:cs typeface="Times New Roman" pitchFamily="18" charset="0"/>
              </a:rPr>
              <a:t>от 25.12.2008 </a:t>
            </a:r>
            <a:r>
              <a:rPr lang="ru-RU" sz="2000" u="sng" dirty="0" smtClean="0">
                <a:solidFill>
                  <a:schemeClr val="tx1"/>
                </a:solidFill>
                <a:latin typeface="Times New Roman" pitchFamily="18" charset="0"/>
                <a:cs typeface="Times New Roman" pitchFamily="18" charset="0"/>
              </a:rPr>
              <a:t>№ </a:t>
            </a:r>
            <a:r>
              <a:rPr lang="ru-RU" sz="2000" u="sng" dirty="0">
                <a:solidFill>
                  <a:schemeClr val="tx1"/>
                </a:solidFill>
                <a:latin typeface="Times New Roman" pitchFamily="18" charset="0"/>
                <a:cs typeface="Times New Roman" pitchFamily="18" charset="0"/>
              </a:rPr>
              <a:t>273-ФЗ </a:t>
            </a:r>
            <a:r>
              <a:rPr lang="ru-RU" sz="2000" u="sng" dirty="0" smtClean="0">
                <a:solidFill>
                  <a:schemeClr val="tx1"/>
                </a:solidFill>
                <a:latin typeface="Times New Roman" pitchFamily="18" charset="0"/>
                <a:cs typeface="Times New Roman" pitchFamily="18" charset="0"/>
              </a:rPr>
              <a:t>«О </a:t>
            </a:r>
            <a:r>
              <a:rPr lang="ru-RU" sz="2000" u="sng" dirty="0">
                <a:solidFill>
                  <a:schemeClr val="tx1"/>
                </a:solidFill>
                <a:latin typeface="Times New Roman" pitchFamily="18" charset="0"/>
                <a:cs typeface="Times New Roman" pitchFamily="18" charset="0"/>
              </a:rPr>
              <a:t>противодействии </a:t>
            </a:r>
            <a:r>
              <a:rPr lang="ru-RU" sz="2000" u="sng" dirty="0" smtClean="0">
                <a:solidFill>
                  <a:schemeClr val="tx1"/>
                </a:solidFill>
                <a:latin typeface="Times New Roman" pitchFamily="18" charset="0"/>
                <a:cs typeface="Times New Roman" pitchFamily="18" charset="0"/>
              </a:rPr>
              <a:t>коррупции</a:t>
            </a:r>
            <a:r>
              <a:rPr lang="ru-RU" sz="2500" u="sng" dirty="0" smtClean="0">
                <a:solidFill>
                  <a:schemeClr val="tx1"/>
                </a:solidFill>
                <a:latin typeface="Times New Roman" pitchFamily="18" charset="0"/>
                <a:cs typeface="Times New Roman" pitchFamily="18" charset="0"/>
              </a:rPr>
              <a:t>»</a:t>
            </a:r>
            <a:r>
              <a:rPr lang="ru-RU" sz="2800" dirty="0">
                <a:latin typeface="Times New Roman" pitchFamily="18" charset="0"/>
                <a:cs typeface="Times New Roman" pitchFamily="18" charset="0"/>
              </a:rPr>
              <a:t> </a:t>
            </a:r>
          </a:p>
          <a:p>
            <a:pPr marL="0" indent="0">
              <a:buNone/>
            </a:pPr>
            <a:endParaRPr lang="ru-RU" sz="2500" dirty="0">
              <a:latin typeface="Times New Roman" pitchFamily="18" charset="0"/>
              <a:cs typeface="Times New Roman" pitchFamily="18" charset="0"/>
            </a:endParaRPr>
          </a:p>
        </p:txBody>
      </p:sp>
      <p:pic>
        <p:nvPicPr>
          <p:cNvPr id="4" name="Объект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2900" y="1772816"/>
            <a:ext cx="3966592" cy="3096344"/>
          </a:xfrm>
          <a:prstGeom prst="rect">
            <a:avLst/>
          </a:prstGeom>
        </p:spPr>
      </p:pic>
      <p:pic>
        <p:nvPicPr>
          <p:cNvPr id="5"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384" y="620688"/>
            <a:ext cx="588471" cy="724272"/>
          </a:xfrm>
          <a:prstGeom prst="rect">
            <a:avLst/>
          </a:prstGeom>
        </p:spPr>
      </p:pic>
    </p:spTree>
    <p:extLst>
      <p:ext uri="{BB962C8B-B14F-4D97-AF65-F5344CB8AC3E}">
        <p14:creationId xmlns:p14="http://schemas.microsoft.com/office/powerpoint/2010/main" val="1903796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260648"/>
            <a:ext cx="8260672" cy="1008111"/>
          </a:xfrm>
        </p:spPr>
        <p:txBody>
          <a:bodyPr>
            <a:normAutofit/>
          </a:bodyPr>
          <a:lstStyle/>
          <a:p>
            <a:r>
              <a:rPr lang="ru-RU" sz="6000" dirty="0" smtClean="0">
                <a:latin typeface="Times New Roman" pitchFamily="18" charset="0"/>
                <a:cs typeface="Times New Roman" pitchFamily="18" charset="0"/>
              </a:rPr>
              <a:t>ВЗЯТКА</a:t>
            </a:r>
            <a:endParaRPr lang="ru-RU" sz="6000" dirty="0">
              <a:latin typeface="Times New Roman" pitchFamily="18" charset="0"/>
              <a:cs typeface="Times New Roman" pitchFamily="18" charset="0"/>
            </a:endParaRPr>
          </a:p>
        </p:txBody>
      </p:sp>
      <p:sp>
        <p:nvSpPr>
          <p:cNvPr id="3" name="Объект 2"/>
          <p:cNvSpPr>
            <a:spLocks noGrp="1"/>
          </p:cNvSpPr>
          <p:nvPr>
            <p:ph idx="1"/>
          </p:nvPr>
        </p:nvSpPr>
        <p:spPr>
          <a:xfrm>
            <a:off x="457200" y="1628800"/>
            <a:ext cx="8229600" cy="4497363"/>
          </a:xfrm>
        </p:spPr>
        <p:txBody>
          <a:bodyPr>
            <a:normAutofit fontScale="92500" lnSpcReduction="20000"/>
          </a:bodyPr>
          <a:lstStyle/>
          <a:p>
            <a:pPr marL="0" indent="0" algn="ctr">
              <a:buNone/>
            </a:pPr>
            <a:r>
              <a:rPr lang="ru-RU" dirty="0">
                <a:solidFill>
                  <a:srgbClr val="FF0000"/>
                </a:solidFill>
                <a:latin typeface="Times New Roman" pitchFamily="18" charset="0"/>
                <a:cs typeface="Times New Roman" pitchFamily="18" charset="0"/>
              </a:rPr>
              <a:t>Уголовный кодекс Российской Федерации предусматривает два вида преступлений, связанных со взяткой: получение взятки (статья 290 УК РФ) и дача взятки (статья 291 УК РФ).</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marL="0" indent="0">
              <a:buNone/>
            </a:pPr>
            <a:endParaRPr lang="ru-RU" dirty="0" smtClean="0">
              <a:latin typeface="Times New Roman" pitchFamily="18" charset="0"/>
              <a:cs typeface="Times New Roman" pitchFamily="18" charset="0"/>
            </a:endParaRPr>
          </a:p>
          <a:p>
            <a:pPr marL="0" indent="0" algn="just">
              <a:buNone/>
            </a:pPr>
            <a:r>
              <a:rPr lang="ru-RU" u="sng" dirty="0" smtClean="0">
                <a:solidFill>
                  <a:srgbClr val="FF0000"/>
                </a:solidFill>
                <a:latin typeface="Times New Roman" pitchFamily="18" charset="0"/>
                <a:cs typeface="Times New Roman" pitchFamily="18" charset="0"/>
              </a:rPr>
              <a:t>Получение </a:t>
            </a:r>
            <a:r>
              <a:rPr lang="ru-RU" u="sng" dirty="0">
                <a:solidFill>
                  <a:srgbClr val="FF0000"/>
                </a:solidFill>
                <a:latin typeface="Times New Roman" pitchFamily="18" charset="0"/>
                <a:cs typeface="Times New Roman" pitchFamily="18" charset="0"/>
              </a:rPr>
              <a:t>взятки </a:t>
            </a:r>
            <a:r>
              <a:rPr lang="ru-RU" dirty="0">
                <a:solidFill>
                  <a:schemeClr val="tx1"/>
                </a:solidFill>
                <a:latin typeface="Times New Roman" pitchFamily="18" charset="0"/>
                <a:cs typeface="Times New Roman" pitchFamily="18" charset="0"/>
              </a:rPr>
              <a:t>– одно из самых опасных должностных преступлений, особенно если оно совершается группой лиц или сопровождается вымогательством, которое заключается в получении должностным лицом преимущества и выгод за законные или незаконные действия (бездействие). </a:t>
            </a:r>
            <a:endParaRPr lang="ru-RU" dirty="0" smtClean="0">
              <a:solidFill>
                <a:schemeClr val="tx1"/>
              </a:solidFill>
              <a:latin typeface="Times New Roman" pitchFamily="18" charset="0"/>
              <a:cs typeface="Times New Roman" pitchFamily="18" charset="0"/>
            </a:endParaRPr>
          </a:p>
          <a:p>
            <a:pPr marL="0" indent="0">
              <a:buNone/>
            </a:pPr>
            <a:endParaRPr lang="ru-RU" dirty="0">
              <a:solidFill>
                <a:schemeClr val="tx1"/>
              </a:solidFill>
              <a:latin typeface="Times New Roman" pitchFamily="18" charset="0"/>
              <a:cs typeface="Times New Roman" pitchFamily="18" charset="0"/>
            </a:endParaRPr>
          </a:p>
          <a:p>
            <a:pPr marL="0" indent="0" algn="just">
              <a:buNone/>
            </a:pPr>
            <a:r>
              <a:rPr lang="ru-RU" u="sng" dirty="0" smtClean="0">
                <a:solidFill>
                  <a:srgbClr val="FF0000"/>
                </a:solidFill>
                <a:latin typeface="Times New Roman" pitchFamily="18" charset="0"/>
                <a:cs typeface="Times New Roman" pitchFamily="18" charset="0"/>
              </a:rPr>
              <a:t>Дача </a:t>
            </a:r>
            <a:r>
              <a:rPr lang="ru-RU" u="sng" dirty="0">
                <a:solidFill>
                  <a:srgbClr val="FF0000"/>
                </a:solidFill>
                <a:latin typeface="Times New Roman" pitchFamily="18" charset="0"/>
                <a:cs typeface="Times New Roman" pitchFamily="18" charset="0"/>
              </a:rPr>
              <a:t>взятки </a:t>
            </a:r>
            <a:r>
              <a:rPr lang="ru-RU" dirty="0">
                <a:solidFill>
                  <a:schemeClr val="tx1"/>
                </a:solidFill>
                <a:latin typeface="Times New Roman" pitchFamily="18" charset="0"/>
                <a:cs typeface="Times New Roman" pitchFamily="18" charset="0"/>
              </a:rPr>
              <a:t>– преступление, направленное на склонение должностного лица к совершению законных или незаконных действий (бездействий) либо представлению получению каких – либо преимуществ в пользу дающего, в том числе за общее покровительство или попустительство по службе.</a:t>
            </a:r>
            <a:r>
              <a:rPr lang="ru-RU" dirty="0">
                <a:latin typeface="Times New Roman" pitchFamily="18" charset="0"/>
                <a:cs typeface="Times New Roman" pitchFamily="18" charset="0"/>
              </a:rPr>
              <a:t> </a:t>
            </a:r>
          </a:p>
        </p:txBody>
      </p:sp>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0132" y="540093"/>
            <a:ext cx="588471" cy="724272"/>
          </a:xfrm>
          <a:prstGeom prst="rect">
            <a:avLst/>
          </a:prstGeom>
        </p:spPr>
      </p:pic>
    </p:spTree>
    <p:extLst>
      <p:ext uri="{BB962C8B-B14F-4D97-AF65-F5344CB8AC3E}">
        <p14:creationId xmlns:p14="http://schemas.microsoft.com/office/powerpoint/2010/main" val="2540181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296144"/>
          </a:xfrm>
        </p:spPr>
        <p:txBody>
          <a:bodyPr>
            <a:noAutofit/>
          </a:bodyPr>
          <a:lstStyle/>
          <a:p>
            <a:r>
              <a:rPr lang="ru-RU" sz="3200" dirty="0">
                <a:latin typeface="Times New Roman" pitchFamily="18" charset="0"/>
                <a:cs typeface="Times New Roman" pitchFamily="18" charset="0"/>
              </a:rPr>
              <a:t>ОСНОВНЫЕ ПРИЧИНЫ ПОЛУЧЕНИЯ И ДАЧИ ВЗЯТКИ </a:t>
            </a:r>
          </a:p>
        </p:txBody>
      </p:sp>
      <p:sp>
        <p:nvSpPr>
          <p:cNvPr id="3" name="Текст 2"/>
          <p:cNvSpPr>
            <a:spLocks noGrp="1"/>
          </p:cNvSpPr>
          <p:nvPr>
            <p:ph type="body" idx="1"/>
          </p:nvPr>
        </p:nvSpPr>
        <p:spPr>
          <a:xfrm>
            <a:off x="251520" y="1700808"/>
            <a:ext cx="4618856" cy="1728192"/>
          </a:xfrm>
        </p:spPr>
        <p:txBody>
          <a:bodyPr>
            <a:noAutofit/>
          </a:bodyPr>
          <a:lstStyle/>
          <a:p>
            <a:r>
              <a:rPr lang="ru-RU" sz="1600" b="0" dirty="0">
                <a:solidFill>
                  <a:srgbClr val="FF0000"/>
                </a:solidFill>
                <a:latin typeface="Times New Roman" pitchFamily="18" charset="0"/>
                <a:cs typeface="Times New Roman" pitchFamily="18" charset="0"/>
              </a:rPr>
              <a:t>Во-первых,</a:t>
            </a:r>
            <a:r>
              <a:rPr lang="ru-RU" sz="1600" b="0" dirty="0">
                <a:solidFill>
                  <a:schemeClr val="tx1"/>
                </a:solidFill>
                <a:latin typeface="Times New Roman" pitchFamily="18" charset="0"/>
                <a:cs typeface="Times New Roman" pitchFamily="18" charset="0"/>
              </a:rPr>
              <a:t> это платеж за ускорение принятия решения, входящего в круг служебных обязанностей должностного лица. </a:t>
            </a:r>
            <a:endParaRPr lang="ru-RU" sz="1600" b="0" dirty="0" smtClean="0">
              <a:solidFill>
                <a:schemeClr val="tx1"/>
              </a:solidFill>
              <a:latin typeface="Times New Roman" pitchFamily="18" charset="0"/>
              <a:cs typeface="Times New Roman" pitchFamily="18" charset="0"/>
            </a:endParaRPr>
          </a:p>
          <a:p>
            <a:r>
              <a:rPr lang="ru-RU" sz="1600" b="0" u="sng" dirty="0" smtClean="0">
                <a:solidFill>
                  <a:schemeClr val="tx1"/>
                </a:solidFill>
                <a:latin typeface="Times New Roman" pitchFamily="18" charset="0"/>
                <a:cs typeface="Times New Roman" pitchFamily="18" charset="0"/>
              </a:rPr>
              <a:t>Предпринимателю</a:t>
            </a:r>
            <a:r>
              <a:rPr lang="ru-RU" sz="1600" b="0" dirty="0" smtClean="0">
                <a:solidFill>
                  <a:schemeClr val="tx1"/>
                </a:solidFill>
                <a:latin typeface="Times New Roman" pitchFamily="18" charset="0"/>
                <a:cs typeface="Times New Roman" pitchFamily="18" charset="0"/>
              </a:rPr>
              <a:t> </a:t>
            </a:r>
            <a:r>
              <a:rPr lang="ru-RU" sz="1600" b="0" dirty="0">
                <a:solidFill>
                  <a:schemeClr val="tx1"/>
                </a:solidFill>
                <a:latin typeface="Times New Roman" pitchFamily="18" charset="0"/>
                <a:cs typeface="Times New Roman" pitchFamily="18" charset="0"/>
              </a:rPr>
              <a:t>выгоднее дать взятку и быстро, например, получить лицензию на торговлю спиртными напитками, чем ждать решения своего вопроса. </a:t>
            </a:r>
            <a:endParaRPr lang="ru-RU" sz="1600" dirty="0">
              <a:solidFill>
                <a:schemeClr val="tx1"/>
              </a:solidFill>
            </a:endParaRPr>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5536" y="3501008"/>
            <a:ext cx="4104456" cy="2448272"/>
          </a:xfrm>
        </p:spPr>
      </p:pic>
      <p:sp>
        <p:nvSpPr>
          <p:cNvPr id="5" name="Текст 4"/>
          <p:cNvSpPr>
            <a:spLocks noGrp="1"/>
          </p:cNvSpPr>
          <p:nvPr>
            <p:ph type="body" sz="quarter" idx="3"/>
          </p:nvPr>
        </p:nvSpPr>
        <p:spPr>
          <a:xfrm>
            <a:off x="4572000" y="3501008"/>
            <a:ext cx="4464496" cy="2376264"/>
          </a:xfrm>
        </p:spPr>
        <p:txBody>
          <a:bodyPr>
            <a:noAutofit/>
          </a:bodyPr>
          <a:lstStyle/>
          <a:p>
            <a:r>
              <a:rPr lang="ru-RU" sz="1600" b="0" dirty="0">
                <a:solidFill>
                  <a:srgbClr val="FF0000"/>
                </a:solidFill>
                <a:latin typeface="Times New Roman" pitchFamily="18" charset="0"/>
                <a:cs typeface="Times New Roman" pitchFamily="18" charset="0"/>
              </a:rPr>
              <a:t>Во-вторых</a:t>
            </a:r>
            <a:r>
              <a:rPr lang="ru-RU" sz="1600" b="0" dirty="0">
                <a:solidFill>
                  <a:schemeClr val="tx1"/>
                </a:solidFill>
                <a:latin typeface="Times New Roman" pitchFamily="18" charset="0"/>
                <a:cs typeface="Times New Roman" pitchFamily="18" charset="0"/>
              </a:rPr>
              <a:t>, это платеж за приостановку (остановку) действий чиновника по исполнению им своих обязанностей. </a:t>
            </a:r>
            <a:endParaRPr lang="ru-RU" sz="1600" b="0" dirty="0" smtClean="0">
              <a:solidFill>
                <a:schemeClr val="tx1"/>
              </a:solidFill>
              <a:latin typeface="Times New Roman" pitchFamily="18" charset="0"/>
              <a:cs typeface="Times New Roman" pitchFamily="18" charset="0"/>
            </a:endParaRPr>
          </a:p>
          <a:p>
            <a:r>
              <a:rPr lang="ru-RU" sz="1600" b="0" u="sng" dirty="0" smtClean="0">
                <a:solidFill>
                  <a:schemeClr val="tx1"/>
                </a:solidFill>
                <a:latin typeface="Times New Roman" pitchFamily="18" charset="0"/>
                <a:cs typeface="Times New Roman" pitchFamily="18" charset="0"/>
              </a:rPr>
              <a:t>Например</a:t>
            </a:r>
            <a:r>
              <a:rPr lang="ru-RU" sz="1600" b="0" dirty="0">
                <a:solidFill>
                  <a:schemeClr val="tx1"/>
                </a:solidFill>
                <a:latin typeface="Times New Roman" pitchFamily="18" charset="0"/>
                <a:cs typeface="Times New Roman" pitchFamily="18" charset="0"/>
              </a:rPr>
              <a:t>, непринятие врачом </a:t>
            </a:r>
            <a:r>
              <a:rPr lang="ru-RU" sz="1600" b="0" dirty="0" smtClean="0">
                <a:solidFill>
                  <a:schemeClr val="tx1"/>
                </a:solidFill>
                <a:latin typeface="Times New Roman" pitchFamily="18" charset="0"/>
                <a:cs typeface="Times New Roman" pitchFamily="18" charset="0"/>
              </a:rPr>
              <a:t>Санэпидстанции </a:t>
            </a:r>
            <a:r>
              <a:rPr lang="ru-RU" sz="1600" b="0" dirty="0">
                <a:solidFill>
                  <a:schemeClr val="tx1"/>
                </a:solidFill>
                <a:latin typeface="Times New Roman" pitchFamily="18" charset="0"/>
                <a:cs typeface="Times New Roman" pitchFamily="18" charset="0"/>
              </a:rPr>
              <a:t>мер к нарушителю требований санитарных норм за определенное вознаграждение. </a:t>
            </a:r>
            <a:endParaRPr lang="ru-RU" sz="1600" b="0" dirty="0" smtClean="0">
              <a:solidFill>
                <a:schemeClr val="tx1"/>
              </a:solidFill>
              <a:latin typeface="Times New Roman" pitchFamily="18" charset="0"/>
              <a:cs typeface="Times New Roman" pitchFamily="18" charset="0"/>
            </a:endParaRPr>
          </a:p>
          <a:p>
            <a:endParaRPr lang="ru-RU" sz="1600" b="0" dirty="0">
              <a:solidFill>
                <a:schemeClr val="tx1"/>
              </a:solidFill>
              <a:latin typeface="Times New Roman" pitchFamily="18" charset="0"/>
              <a:cs typeface="Times New Roman" pitchFamily="18" charset="0"/>
            </a:endParaRPr>
          </a:p>
        </p:txBody>
      </p:sp>
      <p:pic>
        <p:nvPicPr>
          <p:cNvPr id="8" name="Объект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091286" y="1700808"/>
            <a:ext cx="3729185" cy="2232248"/>
          </a:xfrm>
        </p:spPr>
      </p:pic>
      <p:sp>
        <p:nvSpPr>
          <p:cNvPr id="9" name="Текст 2"/>
          <p:cNvSpPr txBox="1">
            <a:spLocks/>
          </p:cNvSpPr>
          <p:nvPr/>
        </p:nvSpPr>
        <p:spPr>
          <a:xfrm>
            <a:off x="251520" y="6237312"/>
            <a:ext cx="8136904" cy="720080"/>
          </a:xfrm>
          <a:prstGeom prst="rect">
            <a:avLst/>
          </a:prstGeom>
        </p:spPr>
        <p:txBody>
          <a:bodyPr vert="horz" lIns="91440" tIns="45720" rIns="91440" bIns="45720" rtlCol="0" anchor="b">
            <a:normAutofit fontScale="92500"/>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just"/>
            <a:r>
              <a:rPr lang="ru-RU" sz="1600" b="0" dirty="0" smtClean="0">
                <a:solidFill>
                  <a:srgbClr val="FF0000"/>
                </a:solidFill>
                <a:latin typeface="Times New Roman" pitchFamily="18" charset="0"/>
                <a:cs typeface="Times New Roman" pitchFamily="18" charset="0"/>
              </a:rPr>
              <a:t>В-третьих,</a:t>
            </a:r>
            <a:r>
              <a:rPr lang="ru-RU" sz="1600" b="0" dirty="0" smtClean="0">
                <a:latin typeface="Times New Roman" pitchFamily="18" charset="0"/>
                <a:cs typeface="Times New Roman" pitchFamily="18" charset="0"/>
              </a:rPr>
              <a:t> это платеж за подкуп самого чиновника, для того чтобы он, оставаясь служащим в государственных или муниципальных органах, заботился о корыстных интересах взяткодателя</a:t>
            </a:r>
          </a:p>
          <a:p>
            <a:endParaRPr lang="ru-RU" dirty="0"/>
          </a:p>
        </p:txBody>
      </p:sp>
      <p:pic>
        <p:nvPicPr>
          <p:cNvPr id="10" name="Объект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4306" y="692696"/>
            <a:ext cx="588471" cy="724272"/>
          </a:xfrm>
          <a:prstGeom prst="rect">
            <a:avLst/>
          </a:prstGeom>
        </p:spPr>
      </p:pic>
    </p:spTree>
    <p:extLst>
      <p:ext uri="{BB962C8B-B14F-4D97-AF65-F5344CB8AC3E}">
        <p14:creationId xmlns:p14="http://schemas.microsoft.com/office/powerpoint/2010/main" val="491525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itchFamily="18" charset="0"/>
                <a:cs typeface="Times New Roman" pitchFamily="18" charset="0"/>
              </a:rPr>
              <a:t>ВЗЯТКОЙ МОГУТ БЫТЬ:</a:t>
            </a:r>
            <a:endParaRPr lang="ru-RU" dirty="0"/>
          </a:p>
        </p:txBody>
      </p:sp>
      <p:sp>
        <p:nvSpPr>
          <p:cNvPr id="3" name="Объект 2"/>
          <p:cNvSpPr>
            <a:spLocks noGrp="1"/>
          </p:cNvSpPr>
          <p:nvPr>
            <p:ph sz="half" idx="1"/>
          </p:nvPr>
        </p:nvSpPr>
        <p:spPr/>
        <p:txBody>
          <a:bodyPr>
            <a:normAutofit fontScale="92500" lnSpcReduction="10000"/>
          </a:bodyPr>
          <a:lstStyle/>
          <a:p>
            <a:pPr marL="0" indent="0" algn="ctr">
              <a:buNone/>
            </a:pPr>
            <a:r>
              <a:rPr lang="ru-RU" i="1" u="sng" dirty="0">
                <a:solidFill>
                  <a:srgbClr val="FF0000"/>
                </a:solidFill>
                <a:latin typeface="Times New Roman" pitchFamily="18" charset="0"/>
                <a:cs typeface="Times New Roman" pitchFamily="18" charset="0"/>
              </a:rPr>
              <a:t>Предметы</a:t>
            </a:r>
            <a:r>
              <a:rPr lang="ru-RU" dirty="0">
                <a:solidFill>
                  <a:schemeClr val="tx1"/>
                </a:solidFill>
                <a:latin typeface="Times New Roman" pitchFamily="18" charset="0"/>
                <a:cs typeface="Times New Roman" pitchFamily="18" charset="0"/>
              </a:rPr>
              <a:t> – деньги, в том числе валюта, банковские чеки, ценные бумаги, изделия из драгоценных металлов и камней, автомашины, продукты питания, видеотехника, бытовые приборы и другие товары, квартиры, дачи, загородные дома, гаражи, земельные участки и другая недвижимость;</a:t>
            </a:r>
            <a:endParaRPr lang="ru-RU" dirty="0">
              <a:solidFill>
                <a:schemeClr val="tx1"/>
              </a:solidFill>
            </a:endParaRP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4008" y="1772816"/>
            <a:ext cx="4038600" cy="3600400"/>
          </a:xfrm>
        </p:spPr>
      </p:pic>
      <p:pic>
        <p:nvPicPr>
          <p:cNvPr id="6"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384" y="620688"/>
            <a:ext cx="588471" cy="724272"/>
          </a:xfrm>
          <a:prstGeom prst="rect">
            <a:avLst/>
          </a:prstGeom>
        </p:spPr>
      </p:pic>
    </p:spTree>
    <p:extLst>
      <p:ext uri="{BB962C8B-B14F-4D97-AF65-F5344CB8AC3E}">
        <p14:creationId xmlns:p14="http://schemas.microsoft.com/office/powerpoint/2010/main" val="1607428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404664"/>
            <a:ext cx="8291264" cy="5976664"/>
          </a:xfrm>
        </p:spPr>
        <p:txBody>
          <a:bodyPr>
            <a:noAutofit/>
          </a:bodyPr>
          <a:lstStyle/>
          <a:p>
            <a:pPr marL="0" indent="0" algn="just">
              <a:buNone/>
            </a:pPr>
            <a:r>
              <a:rPr lang="ru-RU" sz="2000" i="1" u="sng" dirty="0">
                <a:solidFill>
                  <a:srgbClr val="FF0000"/>
                </a:solidFill>
                <a:latin typeface="Times New Roman" pitchFamily="18" charset="0"/>
                <a:cs typeface="Times New Roman" pitchFamily="18" charset="0"/>
              </a:rPr>
              <a:t>Услуги и выгоды </a:t>
            </a:r>
            <a:r>
              <a:rPr lang="ru-RU" sz="2000" dirty="0">
                <a:solidFill>
                  <a:schemeClr val="tx1"/>
                </a:solidFill>
                <a:latin typeface="Times New Roman" pitchFamily="18" charset="0"/>
                <a:cs typeface="Times New Roman" pitchFamily="18" charset="0"/>
              </a:rPr>
              <a:t>– лечение, ремонтные </a:t>
            </a:r>
            <a:endParaRPr lang="ru-RU" sz="2000" dirty="0" smtClean="0">
              <a:solidFill>
                <a:schemeClr val="tx1"/>
              </a:solidFill>
              <a:latin typeface="Times New Roman" pitchFamily="18" charset="0"/>
              <a:cs typeface="Times New Roman" pitchFamily="18" charset="0"/>
            </a:endParaRPr>
          </a:p>
          <a:p>
            <a:pPr marL="0" indent="0" algn="just">
              <a:buNone/>
            </a:pPr>
            <a:r>
              <a:rPr lang="ru-RU" sz="2000" dirty="0" smtClean="0">
                <a:solidFill>
                  <a:schemeClr val="tx1"/>
                </a:solidFill>
                <a:latin typeface="Times New Roman" pitchFamily="18" charset="0"/>
                <a:cs typeface="Times New Roman" pitchFamily="18" charset="0"/>
              </a:rPr>
              <a:t>и </a:t>
            </a:r>
            <a:r>
              <a:rPr lang="ru-RU" sz="2000" dirty="0">
                <a:solidFill>
                  <a:schemeClr val="tx1"/>
                </a:solidFill>
                <a:latin typeface="Times New Roman" pitchFamily="18" charset="0"/>
                <a:cs typeface="Times New Roman" pitchFamily="18" charset="0"/>
              </a:rPr>
              <a:t>строительные работы, санаторные и </a:t>
            </a:r>
            <a:endParaRPr lang="ru-RU" sz="2000" dirty="0" smtClean="0">
              <a:solidFill>
                <a:schemeClr val="tx1"/>
              </a:solidFill>
              <a:latin typeface="Times New Roman" pitchFamily="18" charset="0"/>
              <a:cs typeface="Times New Roman" pitchFamily="18" charset="0"/>
            </a:endParaRPr>
          </a:p>
          <a:p>
            <a:pPr marL="0" indent="0" algn="just">
              <a:buNone/>
            </a:pPr>
            <a:r>
              <a:rPr lang="ru-RU" sz="2000" dirty="0" smtClean="0">
                <a:solidFill>
                  <a:schemeClr val="tx1"/>
                </a:solidFill>
                <a:latin typeface="Times New Roman" pitchFamily="18" charset="0"/>
                <a:cs typeface="Times New Roman" pitchFamily="18" charset="0"/>
              </a:rPr>
              <a:t>туристические </a:t>
            </a:r>
            <a:r>
              <a:rPr lang="ru-RU" sz="2000" dirty="0">
                <a:solidFill>
                  <a:schemeClr val="tx1"/>
                </a:solidFill>
                <a:latin typeface="Times New Roman" pitchFamily="18" charset="0"/>
                <a:cs typeface="Times New Roman" pitchFamily="18" charset="0"/>
              </a:rPr>
              <a:t>путевки, поездки за границу, </a:t>
            </a:r>
            <a:endParaRPr lang="ru-RU" sz="2000" dirty="0" smtClean="0">
              <a:solidFill>
                <a:schemeClr val="tx1"/>
              </a:solidFill>
              <a:latin typeface="Times New Roman" pitchFamily="18" charset="0"/>
              <a:cs typeface="Times New Roman" pitchFamily="18" charset="0"/>
            </a:endParaRPr>
          </a:p>
          <a:p>
            <a:pPr marL="0" indent="0" algn="just">
              <a:buNone/>
            </a:pPr>
            <a:r>
              <a:rPr lang="ru-RU" sz="2000" dirty="0" smtClean="0">
                <a:solidFill>
                  <a:schemeClr val="tx1"/>
                </a:solidFill>
                <a:latin typeface="Times New Roman" pitchFamily="18" charset="0"/>
                <a:cs typeface="Times New Roman" pitchFamily="18" charset="0"/>
              </a:rPr>
              <a:t>оплата </a:t>
            </a:r>
            <a:r>
              <a:rPr lang="ru-RU" sz="2000" dirty="0">
                <a:solidFill>
                  <a:schemeClr val="tx1"/>
                </a:solidFill>
                <a:latin typeface="Times New Roman" pitchFamily="18" charset="0"/>
                <a:cs typeface="Times New Roman" pitchFamily="18" charset="0"/>
              </a:rPr>
              <a:t>развлечений и других расходов </a:t>
            </a:r>
            <a:endParaRPr lang="ru-RU" sz="2000" dirty="0" smtClean="0">
              <a:solidFill>
                <a:schemeClr val="tx1"/>
              </a:solidFill>
              <a:latin typeface="Times New Roman" pitchFamily="18" charset="0"/>
              <a:cs typeface="Times New Roman" pitchFamily="18" charset="0"/>
            </a:endParaRPr>
          </a:p>
          <a:p>
            <a:pPr marL="0" indent="0" algn="just">
              <a:buNone/>
            </a:pPr>
            <a:r>
              <a:rPr lang="ru-RU" sz="2000" dirty="0" smtClean="0">
                <a:solidFill>
                  <a:schemeClr val="tx1"/>
                </a:solidFill>
                <a:latin typeface="Times New Roman" pitchFamily="18" charset="0"/>
                <a:cs typeface="Times New Roman" pitchFamily="18" charset="0"/>
              </a:rPr>
              <a:t>безвозмездно </a:t>
            </a:r>
            <a:r>
              <a:rPr lang="ru-RU" sz="2000" dirty="0">
                <a:solidFill>
                  <a:schemeClr val="tx1"/>
                </a:solidFill>
                <a:latin typeface="Times New Roman" pitchFamily="18" charset="0"/>
                <a:cs typeface="Times New Roman" pitchFamily="18" charset="0"/>
              </a:rPr>
              <a:t>или по заниженной стоимости; </a:t>
            </a:r>
          </a:p>
          <a:p>
            <a:pPr marL="0" indent="0" algn="just">
              <a:buNone/>
            </a:pPr>
            <a:endParaRPr lang="ru-RU" sz="2000" dirty="0">
              <a:solidFill>
                <a:schemeClr val="tx1"/>
              </a:solidFill>
              <a:latin typeface="Times New Roman" pitchFamily="18" charset="0"/>
              <a:cs typeface="Times New Roman" pitchFamily="18" charset="0"/>
            </a:endParaRPr>
          </a:p>
          <a:p>
            <a:pPr marL="0" indent="0" algn="just">
              <a:buNone/>
            </a:pPr>
            <a:r>
              <a:rPr lang="ru-RU" sz="2000" i="1" u="sng" dirty="0">
                <a:solidFill>
                  <a:srgbClr val="FF0000"/>
                </a:solidFill>
                <a:latin typeface="Times New Roman" pitchFamily="18" charset="0"/>
                <a:cs typeface="Times New Roman" pitchFamily="18" charset="0"/>
              </a:rPr>
              <a:t>Завуалированная форма взятки </a:t>
            </a:r>
            <a:r>
              <a:rPr lang="ru-RU" sz="2000" dirty="0">
                <a:solidFill>
                  <a:schemeClr val="tx1"/>
                </a:solidFill>
                <a:latin typeface="Times New Roman" pitchFamily="18" charset="0"/>
                <a:cs typeface="Times New Roman" pitchFamily="18" charset="0"/>
              </a:rPr>
              <a:t>– </a:t>
            </a:r>
            <a:endParaRPr lang="ru-RU" sz="2000" dirty="0" smtClean="0">
              <a:solidFill>
                <a:schemeClr val="tx1"/>
              </a:solidFill>
              <a:latin typeface="Times New Roman" pitchFamily="18" charset="0"/>
              <a:cs typeface="Times New Roman" pitchFamily="18" charset="0"/>
            </a:endParaRPr>
          </a:p>
          <a:p>
            <a:pPr marL="0" indent="0" algn="just">
              <a:buNone/>
            </a:pPr>
            <a:r>
              <a:rPr lang="ru-RU" sz="2000" dirty="0" smtClean="0">
                <a:solidFill>
                  <a:schemeClr val="tx1"/>
                </a:solidFill>
                <a:latin typeface="Times New Roman" pitchFamily="18" charset="0"/>
                <a:cs typeface="Times New Roman" pitchFamily="18" charset="0"/>
              </a:rPr>
              <a:t>банковская </a:t>
            </a:r>
            <a:r>
              <a:rPr lang="ru-RU" sz="2000" dirty="0">
                <a:solidFill>
                  <a:schemeClr val="tx1"/>
                </a:solidFill>
                <a:latin typeface="Times New Roman" pitchFamily="18" charset="0"/>
                <a:cs typeface="Times New Roman" pitchFamily="18" charset="0"/>
              </a:rPr>
              <a:t>ссуда в долг или под видом </a:t>
            </a:r>
            <a:endParaRPr lang="ru-RU" sz="2000" dirty="0" smtClean="0">
              <a:solidFill>
                <a:schemeClr val="tx1"/>
              </a:solidFill>
              <a:latin typeface="Times New Roman" pitchFamily="18" charset="0"/>
              <a:cs typeface="Times New Roman" pitchFamily="18" charset="0"/>
            </a:endParaRPr>
          </a:p>
          <a:p>
            <a:pPr marL="0" indent="0" algn="just">
              <a:buNone/>
            </a:pPr>
            <a:r>
              <a:rPr lang="ru-RU" sz="2000" dirty="0" smtClean="0">
                <a:solidFill>
                  <a:schemeClr val="tx1"/>
                </a:solidFill>
                <a:latin typeface="Times New Roman" pitchFamily="18" charset="0"/>
                <a:cs typeface="Times New Roman" pitchFamily="18" charset="0"/>
              </a:rPr>
              <a:t>погашения </a:t>
            </a:r>
            <a:r>
              <a:rPr lang="ru-RU" sz="2000" dirty="0">
                <a:solidFill>
                  <a:schemeClr val="tx1"/>
                </a:solidFill>
                <a:latin typeface="Times New Roman" pitchFamily="18" charset="0"/>
                <a:cs typeface="Times New Roman" pitchFamily="18" charset="0"/>
              </a:rPr>
              <a:t>несуществующего долга, </a:t>
            </a:r>
            <a:endParaRPr lang="ru-RU" sz="2000" dirty="0" smtClean="0">
              <a:solidFill>
                <a:schemeClr val="tx1"/>
              </a:solidFill>
              <a:latin typeface="Times New Roman" pitchFamily="18" charset="0"/>
              <a:cs typeface="Times New Roman" pitchFamily="18" charset="0"/>
            </a:endParaRPr>
          </a:p>
          <a:p>
            <a:pPr marL="0" indent="0" algn="just">
              <a:buNone/>
            </a:pPr>
            <a:r>
              <a:rPr lang="ru-RU" sz="2000" dirty="0" smtClean="0">
                <a:solidFill>
                  <a:schemeClr val="tx1"/>
                </a:solidFill>
                <a:latin typeface="Times New Roman" pitchFamily="18" charset="0"/>
                <a:cs typeface="Times New Roman" pitchFamily="18" charset="0"/>
              </a:rPr>
              <a:t>оплата </a:t>
            </a:r>
            <a:r>
              <a:rPr lang="ru-RU" sz="2000" dirty="0">
                <a:solidFill>
                  <a:schemeClr val="tx1"/>
                </a:solidFill>
                <a:latin typeface="Times New Roman" pitchFamily="18" charset="0"/>
                <a:cs typeface="Times New Roman" pitchFamily="18" charset="0"/>
              </a:rPr>
              <a:t>товаров, купленных по заниженной цене, покупка товаров по завышенной цене, заключение фиктивных трудовых договоров с выплатой зарплаты взяточнику, его родственникам или друзьям, получение льготного кредита, завышение гонорара за лекции, статьи и книги, преднамеренный проигрыш в карты, «случайный» выигрыш в казино, прощение долга, уменьшение арендной платы, уменьшение процентных ставок по кредиту и </a:t>
            </a:r>
            <a:r>
              <a:rPr lang="ru-RU" sz="2000" dirty="0" err="1">
                <a:solidFill>
                  <a:schemeClr val="tx1"/>
                </a:solidFill>
                <a:latin typeface="Times New Roman" pitchFamily="18" charset="0"/>
                <a:cs typeface="Times New Roman" pitchFamily="18" charset="0"/>
              </a:rPr>
              <a:t>т.д</a:t>
            </a:r>
            <a:endParaRPr lang="ru-RU" sz="2000" dirty="0">
              <a:solidFill>
                <a:schemeClr val="tx1"/>
              </a:solidFill>
            </a:endParaRP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80112" y="404664"/>
            <a:ext cx="3096344" cy="3312368"/>
          </a:xfrm>
        </p:spPr>
      </p:pic>
      <p:pic>
        <p:nvPicPr>
          <p:cNvPr id="4"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384" y="404664"/>
            <a:ext cx="588471" cy="724272"/>
          </a:xfrm>
          <a:prstGeom prst="rect">
            <a:avLst/>
          </a:prstGeom>
        </p:spPr>
      </p:pic>
    </p:spTree>
    <p:extLst>
      <p:ext uri="{BB962C8B-B14F-4D97-AF65-F5344CB8AC3E}">
        <p14:creationId xmlns:p14="http://schemas.microsoft.com/office/powerpoint/2010/main" val="3618319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224136"/>
          </a:xfrm>
        </p:spPr>
        <p:txBody>
          <a:bodyPr>
            <a:normAutofit/>
          </a:bodyPr>
          <a:lstStyle/>
          <a:p>
            <a:r>
              <a:rPr lang="ru-RU" sz="2400" dirty="0">
                <a:latin typeface="Times New Roman" pitchFamily="18" charset="0"/>
                <a:cs typeface="Times New Roman" pitchFamily="18" charset="0"/>
              </a:rPr>
              <a:t>СУБЪЕКТЫ УГОЛОВНОЙ ОТВЕТСТВЕННОСТИ ЗА ПОЛУЧЕНИЕ ВЗЯТКИ</a:t>
            </a:r>
          </a:p>
        </p:txBody>
      </p:sp>
      <p:sp>
        <p:nvSpPr>
          <p:cNvPr id="3" name="Текст 2"/>
          <p:cNvSpPr>
            <a:spLocks noGrp="1"/>
          </p:cNvSpPr>
          <p:nvPr>
            <p:ph type="body" idx="1"/>
          </p:nvPr>
        </p:nvSpPr>
        <p:spPr>
          <a:xfrm>
            <a:off x="457200" y="1628800"/>
            <a:ext cx="8219256" cy="1584176"/>
          </a:xfrm>
        </p:spPr>
        <p:txBody>
          <a:bodyPr>
            <a:normAutofit fontScale="77500" lnSpcReduction="20000"/>
          </a:bodyPr>
          <a:lstStyle/>
          <a:p>
            <a:pPr algn="just"/>
            <a:r>
              <a:rPr lang="ru-RU" dirty="0">
                <a:solidFill>
                  <a:srgbClr val="FF0000"/>
                </a:solidFill>
                <a:latin typeface="Times New Roman" pitchFamily="18" charset="0"/>
                <a:cs typeface="Times New Roman" pitchFamily="18" charset="0"/>
              </a:rPr>
              <a:t>Взяткополучателем</a:t>
            </a:r>
            <a:r>
              <a:rPr lang="ru-RU" b="0" dirty="0">
                <a:solidFill>
                  <a:schemeClr val="tx1"/>
                </a:solidFill>
                <a:latin typeface="Times New Roman" pitchFamily="18" charset="0"/>
                <a:cs typeface="Times New Roman" pitchFamily="18" charset="0"/>
              </a:rPr>
              <a:t> могут быть признаны только </a:t>
            </a:r>
            <a:r>
              <a:rPr lang="ru-RU" dirty="0">
                <a:solidFill>
                  <a:srgbClr val="FF0000"/>
                </a:solidFill>
                <a:latin typeface="Times New Roman" pitchFamily="18" charset="0"/>
                <a:cs typeface="Times New Roman" pitchFamily="18" charset="0"/>
              </a:rPr>
              <a:t>должностные лица </a:t>
            </a:r>
            <a:r>
              <a:rPr lang="ru-RU" b="0" dirty="0">
                <a:solidFill>
                  <a:schemeClr val="tx1"/>
                </a:solidFill>
                <a:latin typeface="Times New Roman" pitchFamily="18" charset="0"/>
                <a:cs typeface="Times New Roman" pitchFamily="18" charset="0"/>
              </a:rPr>
              <a:t>– лица, постоянно, временно или по специальному полномочию осуществляющие функции представителя власти либо выполняющие организационно-распорядительные, административно-хозяйственные функции в государственных органах, органах местного самоуправления, государственных и муниципальных учреждениях, государственных корпорациях, а также в Вооруженных Силах Российской Федерации, других войсках и воинских формированиях Российской Федерации.</a:t>
            </a:r>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544" y="3356992"/>
            <a:ext cx="4040188" cy="3199866"/>
          </a:xfrm>
        </p:spPr>
      </p:pic>
      <p:pic>
        <p:nvPicPr>
          <p:cNvPr id="8" name="Объект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712892" y="3429000"/>
            <a:ext cx="4041775" cy="3082540"/>
          </a:xfrm>
        </p:spPr>
      </p:pic>
      <p:pic>
        <p:nvPicPr>
          <p:cNvPr id="6" name="Объект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6196" y="692696"/>
            <a:ext cx="588471" cy="724272"/>
          </a:xfrm>
          <a:prstGeom prst="rect">
            <a:avLst/>
          </a:prstGeom>
        </p:spPr>
      </p:pic>
    </p:spTree>
    <p:extLst>
      <p:ext uri="{BB962C8B-B14F-4D97-AF65-F5344CB8AC3E}">
        <p14:creationId xmlns:p14="http://schemas.microsoft.com/office/powerpoint/2010/main" val="1508219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360040"/>
          </a:xfrm>
        </p:spPr>
        <p:txBody>
          <a:bodyPr>
            <a:normAutofit fontScale="90000"/>
          </a:bodyPr>
          <a:lstStyle/>
          <a:p>
            <a:r>
              <a:rPr lang="ru-RU" dirty="0">
                <a:solidFill>
                  <a:prstClr val="black"/>
                </a:solidFill>
              </a:rPr>
              <a:t/>
            </a:r>
            <a:br>
              <a:rPr lang="ru-RU" dirty="0">
                <a:solidFill>
                  <a:prstClr val="black"/>
                </a:solidFill>
              </a:rPr>
            </a:br>
            <a:endParaRPr lang="ru-RU" dirty="0"/>
          </a:p>
        </p:txBody>
      </p:sp>
      <p:sp>
        <p:nvSpPr>
          <p:cNvPr id="3" name="Объект 2"/>
          <p:cNvSpPr>
            <a:spLocks noGrp="1"/>
          </p:cNvSpPr>
          <p:nvPr>
            <p:ph sz="half" idx="1"/>
          </p:nvPr>
        </p:nvSpPr>
        <p:spPr>
          <a:xfrm>
            <a:off x="545231" y="1484784"/>
            <a:ext cx="4176464" cy="5184576"/>
          </a:xfrm>
        </p:spPr>
        <p:txBody>
          <a:bodyPr>
            <a:normAutofit fontScale="70000" lnSpcReduction="20000"/>
          </a:bodyPr>
          <a:lstStyle/>
          <a:p>
            <a:pPr marL="0" indent="0" algn="ctr">
              <a:buNone/>
            </a:pPr>
            <a:r>
              <a:rPr lang="ru-RU" dirty="0" smtClean="0">
                <a:solidFill>
                  <a:schemeClr val="tx1"/>
                </a:solidFill>
                <a:latin typeface="Times New Roman" pitchFamily="18" charset="0"/>
                <a:cs typeface="Times New Roman" pitchFamily="18" charset="0"/>
              </a:rPr>
              <a:t>Постановлением администрации Холмогорского муниципального округа Архангельской области от 10 мая 2023 года № 207, утвержден </a:t>
            </a:r>
          </a:p>
          <a:p>
            <a:pPr marL="0" indent="0" algn="ctr">
              <a:buNone/>
            </a:pPr>
            <a:r>
              <a:rPr lang="ru-RU" u="sng" dirty="0" smtClean="0">
                <a:solidFill>
                  <a:schemeClr val="tx1"/>
                </a:solidFill>
                <a:latin typeface="Times New Roman" pitchFamily="18" charset="0"/>
                <a:cs typeface="Times New Roman" pitchFamily="18" charset="0"/>
              </a:rPr>
              <a:t>ПОРЯДОК</a:t>
            </a:r>
            <a:r>
              <a:rPr lang="ru-RU" dirty="0" smtClean="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уведомления представителя нанимателя (работодателя) муниципальными служащими отраслевых (функциональных) и территориальных органов администрации Холмогорского муниципального округа Архангельской области о фактах обращения в целях склонения муниципального служащего к совершению коррупционных правонарушений и (или) о фактах совершения коррупционных правонарушений другими муниципальными служащими.</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2041" y="1556792"/>
            <a:ext cx="3888431" cy="5040560"/>
          </a:xfrm>
        </p:spPr>
      </p:pic>
      <p:sp>
        <p:nvSpPr>
          <p:cNvPr id="6" name="Объект 2"/>
          <p:cNvSpPr txBox="1">
            <a:spLocks/>
          </p:cNvSpPr>
          <p:nvPr/>
        </p:nvSpPr>
        <p:spPr>
          <a:xfrm>
            <a:off x="323528" y="615211"/>
            <a:ext cx="8280920" cy="792088"/>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ru-RU" i="1" dirty="0" smtClean="0">
                <a:solidFill>
                  <a:srgbClr val="FF0000"/>
                </a:solidFill>
                <a:latin typeface="Times New Roman" pitchFamily="18" charset="0"/>
                <a:cs typeface="Times New Roman" pitchFamily="18" charset="0"/>
              </a:rPr>
              <a:t>Постановление администрации Холмогорского муниципального округа Архангельской области от 10.05.2023 года № 207 опубликовано на сайте Холмогорского муниципального округа Архангельской области в разделе «Противодействия коррупции»</a:t>
            </a:r>
            <a:endParaRPr lang="ru-RU" i="1" dirty="0">
              <a:solidFill>
                <a:srgbClr val="FF0000"/>
              </a:solidFill>
              <a:latin typeface="Times New Roman" pitchFamily="18" charset="0"/>
              <a:cs typeface="Times New Roman" pitchFamily="18" charset="0"/>
            </a:endParaRPr>
          </a:p>
        </p:txBody>
      </p:sp>
      <p:pic>
        <p:nvPicPr>
          <p:cNvPr id="7"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6196" y="840904"/>
            <a:ext cx="588471" cy="724272"/>
          </a:xfrm>
          <a:prstGeom prst="rect">
            <a:avLst/>
          </a:prstGeom>
        </p:spPr>
      </p:pic>
    </p:spTree>
    <p:extLst>
      <p:ext uri="{BB962C8B-B14F-4D97-AF65-F5344CB8AC3E}">
        <p14:creationId xmlns:p14="http://schemas.microsoft.com/office/powerpoint/2010/main" val="3788625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1008112"/>
          </a:xfrm>
        </p:spPr>
        <p:txBody>
          <a:bodyPr>
            <a:normAutofit fontScale="90000"/>
          </a:bodyPr>
          <a:lstStyle/>
          <a:p>
            <a:r>
              <a:rPr lang="ru-RU" sz="3200" b="1" dirty="0">
                <a:solidFill>
                  <a:schemeClr val="accent1"/>
                </a:solidFill>
                <a:latin typeface="Times New Roman" pitchFamily="18" charset="0"/>
                <a:cs typeface="Times New Roman" pitchFamily="18" charset="0"/>
              </a:rPr>
              <a:t>Уведомление о склонении к совершении коррупционного правонарушения</a:t>
            </a:r>
            <a:endParaRPr lang="ru-RU" sz="3200" dirty="0">
              <a:solidFill>
                <a:schemeClr val="accent1"/>
              </a:solidFill>
              <a:latin typeface="Times New Roman" pitchFamily="18" charset="0"/>
              <a:cs typeface="Times New Roman" pitchFamily="18" charset="0"/>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3528" y="1734682"/>
            <a:ext cx="3263505" cy="4104456"/>
          </a:xfrm>
        </p:spPr>
      </p:pic>
      <p:sp>
        <p:nvSpPr>
          <p:cNvPr id="4" name="Объект 3"/>
          <p:cNvSpPr>
            <a:spLocks noGrp="1"/>
          </p:cNvSpPr>
          <p:nvPr>
            <p:ph sz="half" idx="2"/>
          </p:nvPr>
        </p:nvSpPr>
        <p:spPr>
          <a:xfrm>
            <a:off x="3491880" y="1556792"/>
            <a:ext cx="5400600" cy="4464496"/>
          </a:xfrm>
        </p:spPr>
        <p:txBody>
          <a:bodyPr>
            <a:normAutofit fontScale="47500" lnSpcReduction="20000"/>
          </a:bodyPr>
          <a:lstStyle/>
          <a:p>
            <a:pPr marL="0" indent="0" algn="ctr">
              <a:buNone/>
            </a:pPr>
            <a:r>
              <a:rPr lang="ru-RU" sz="3800" b="1" u="sng" dirty="0">
                <a:solidFill>
                  <a:srgbClr val="FF0000"/>
                </a:solidFill>
                <a:latin typeface="Times New Roman" pitchFamily="18" charset="0"/>
                <a:cs typeface="Times New Roman" pitchFamily="18" charset="0"/>
              </a:rPr>
              <a:t>В уведомлении указываются следующие сведения</a:t>
            </a:r>
            <a:r>
              <a:rPr lang="ru-RU" sz="3800" b="1" u="sng" dirty="0" smtClean="0">
                <a:solidFill>
                  <a:srgbClr val="FF0000"/>
                </a:solidFill>
                <a:latin typeface="Times New Roman" pitchFamily="18" charset="0"/>
                <a:cs typeface="Times New Roman" pitchFamily="18" charset="0"/>
              </a:rPr>
              <a:t>:</a:t>
            </a:r>
          </a:p>
          <a:p>
            <a:pPr marL="0" indent="0" algn="ctr">
              <a:buNone/>
            </a:pPr>
            <a:endParaRPr lang="ru-RU" b="1" dirty="0">
              <a:latin typeface="Times New Roman" pitchFamily="18" charset="0"/>
              <a:cs typeface="Times New Roman" pitchFamily="18" charset="0"/>
            </a:endParaRPr>
          </a:p>
          <a:p>
            <a:pPr marL="0" indent="0" algn="ctr">
              <a:buNone/>
            </a:pPr>
            <a:r>
              <a:rPr lang="ru-RU" sz="3300" dirty="0" smtClean="0">
                <a:solidFill>
                  <a:schemeClr val="tx1"/>
                </a:solidFill>
                <a:latin typeface="Times New Roman" pitchFamily="18" charset="0"/>
                <a:cs typeface="Times New Roman" pitchFamily="18" charset="0"/>
              </a:rPr>
              <a:t>1. Фамилия</a:t>
            </a:r>
            <a:r>
              <a:rPr lang="ru-RU" sz="3300" dirty="0">
                <a:solidFill>
                  <a:schemeClr val="tx1"/>
                </a:solidFill>
                <a:latin typeface="Times New Roman" pitchFamily="18" charset="0"/>
                <a:cs typeface="Times New Roman" pitchFamily="18" charset="0"/>
              </a:rPr>
              <a:t>, имя, отчество, замещаемая должность, место жительства и номер телефона муниципального служащего, подавшего уведомление. </a:t>
            </a:r>
            <a:endParaRPr lang="ru-RU" sz="3300" dirty="0" smtClean="0">
              <a:solidFill>
                <a:schemeClr val="tx1"/>
              </a:solidFill>
              <a:latin typeface="Times New Roman" pitchFamily="18" charset="0"/>
              <a:cs typeface="Times New Roman" pitchFamily="18" charset="0"/>
            </a:endParaRPr>
          </a:p>
          <a:p>
            <a:pPr marL="0" indent="0" algn="ctr">
              <a:buNone/>
            </a:pPr>
            <a:r>
              <a:rPr lang="ru-RU" sz="3300" i="1" dirty="0" smtClean="0">
                <a:solidFill>
                  <a:schemeClr val="tx1"/>
                </a:solidFill>
                <a:latin typeface="Times New Roman" pitchFamily="18" charset="0"/>
                <a:cs typeface="Times New Roman" pitchFamily="18" charset="0"/>
              </a:rPr>
              <a:t>Если </a:t>
            </a:r>
            <a:r>
              <a:rPr lang="ru-RU" sz="3300" i="1" dirty="0">
                <a:solidFill>
                  <a:schemeClr val="tx1"/>
                </a:solidFill>
                <a:latin typeface="Times New Roman" pitchFamily="18" charset="0"/>
                <a:cs typeface="Times New Roman" pitchFamily="18" charset="0"/>
              </a:rPr>
              <a:t>уведомление подается муниципальным служащим, указанным в пункте 4 настоящего Порядка, в уведомлении также указываются фамилия, имя, отчество и должность муниципального служащего, которого склоняют к совершению коррупционных </a:t>
            </a:r>
            <a:r>
              <a:rPr lang="ru-RU" sz="3300" i="1" dirty="0" smtClean="0">
                <a:solidFill>
                  <a:schemeClr val="tx1"/>
                </a:solidFill>
                <a:latin typeface="Times New Roman" pitchFamily="18" charset="0"/>
                <a:cs typeface="Times New Roman" pitchFamily="18" charset="0"/>
              </a:rPr>
              <a:t>правонарушений.</a:t>
            </a:r>
            <a:endParaRPr lang="ru-RU" sz="3300" i="1" dirty="0">
              <a:solidFill>
                <a:schemeClr val="tx1"/>
              </a:solidFill>
              <a:latin typeface="Times New Roman" pitchFamily="18" charset="0"/>
              <a:cs typeface="Times New Roman" pitchFamily="18" charset="0"/>
            </a:endParaRPr>
          </a:p>
          <a:p>
            <a:pPr marL="0" indent="0" algn="ctr">
              <a:buNone/>
            </a:pPr>
            <a:r>
              <a:rPr lang="ru-RU" sz="3300" dirty="0" smtClean="0">
                <a:solidFill>
                  <a:schemeClr val="tx1"/>
                </a:solidFill>
                <a:latin typeface="Times New Roman" pitchFamily="18" charset="0"/>
                <a:cs typeface="Times New Roman" pitchFamily="18" charset="0"/>
              </a:rPr>
              <a:t>2. Дата</a:t>
            </a:r>
            <a:r>
              <a:rPr lang="ru-RU" sz="3300" dirty="0">
                <a:solidFill>
                  <a:schemeClr val="tx1"/>
                </a:solidFill>
                <a:latin typeface="Times New Roman" pitchFamily="18" charset="0"/>
                <a:cs typeface="Times New Roman" pitchFamily="18" charset="0"/>
              </a:rPr>
              <a:t>, время, место, способ и обстоятельства склонения муниципального служащего к совершению коррупционных правонарушений;</a:t>
            </a:r>
          </a:p>
          <a:p>
            <a:pPr marL="0" indent="0" algn="ctr">
              <a:buNone/>
            </a:pPr>
            <a:r>
              <a:rPr lang="ru-RU" sz="3300" dirty="0" smtClean="0">
                <a:solidFill>
                  <a:schemeClr val="tx1"/>
                </a:solidFill>
                <a:latin typeface="Times New Roman" pitchFamily="18" charset="0"/>
                <a:cs typeface="Times New Roman" pitchFamily="18" charset="0"/>
              </a:rPr>
              <a:t>3. Подробные </a:t>
            </a:r>
            <a:r>
              <a:rPr lang="ru-RU" sz="3300" dirty="0">
                <a:solidFill>
                  <a:schemeClr val="tx1"/>
                </a:solidFill>
                <a:latin typeface="Times New Roman" pitchFamily="18" charset="0"/>
                <a:cs typeface="Times New Roman" pitchFamily="18" charset="0"/>
              </a:rPr>
              <a:t>сведения о коррупционных правонарушениях, к совершению которых склоняли муниципального служащего;</a:t>
            </a:r>
          </a:p>
          <a:p>
            <a:pPr marL="0" indent="0" algn="ctr">
              <a:buNone/>
            </a:pPr>
            <a:r>
              <a:rPr lang="ru-RU" sz="3300" dirty="0" smtClean="0">
                <a:solidFill>
                  <a:schemeClr val="tx1"/>
                </a:solidFill>
                <a:latin typeface="Times New Roman" pitchFamily="18" charset="0"/>
                <a:cs typeface="Times New Roman" pitchFamily="18" charset="0"/>
              </a:rPr>
              <a:t>4. Все </a:t>
            </a:r>
            <a:r>
              <a:rPr lang="ru-RU" sz="3300" dirty="0">
                <a:solidFill>
                  <a:schemeClr val="tx1"/>
                </a:solidFill>
                <a:latin typeface="Times New Roman" pitchFamily="18" charset="0"/>
                <a:cs typeface="Times New Roman" pitchFamily="18" charset="0"/>
              </a:rPr>
              <a:t>известные сведения о лице, склоняющем (склонявшем) муниципального служащего к совершению коррупционных правонарушений.</a:t>
            </a:r>
          </a:p>
        </p:txBody>
      </p:sp>
      <p:sp>
        <p:nvSpPr>
          <p:cNvPr id="6" name="Заголовок 1"/>
          <p:cNvSpPr txBox="1">
            <a:spLocks/>
          </p:cNvSpPr>
          <p:nvPr/>
        </p:nvSpPr>
        <p:spPr>
          <a:xfrm>
            <a:off x="179512" y="5877272"/>
            <a:ext cx="8424936" cy="706090"/>
          </a:xfrm>
          <a:prstGeom prst="rect">
            <a:avLst/>
          </a:prstGeom>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i="1" dirty="0" smtClean="0">
                <a:solidFill>
                  <a:srgbClr val="FF0000"/>
                </a:solidFill>
                <a:latin typeface="Times New Roman" pitchFamily="18" charset="0"/>
                <a:cs typeface="Times New Roman" pitchFamily="18" charset="0"/>
              </a:rPr>
              <a:t>! Форма уведомления размещена на официальном сайте администрации Холмогорского муниципального округа Архангельской области в разделе «Противодействие коррупции»  «Документы, связанные с противодействием коррупции, для заполнения»</a:t>
            </a:r>
            <a:endParaRPr lang="ru-RU" sz="3200" i="1" dirty="0">
              <a:solidFill>
                <a:srgbClr val="FF0000"/>
              </a:solidFill>
              <a:latin typeface="Times New Roman" pitchFamily="18" charset="0"/>
              <a:cs typeface="Times New Roman" pitchFamily="18" charset="0"/>
            </a:endParaRPr>
          </a:p>
        </p:txBody>
      </p:sp>
      <p:pic>
        <p:nvPicPr>
          <p:cNvPr id="7"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4087" y="620688"/>
            <a:ext cx="588471" cy="724272"/>
          </a:xfrm>
          <a:prstGeom prst="rect">
            <a:avLst/>
          </a:prstGeom>
        </p:spPr>
      </p:pic>
    </p:spTree>
    <p:extLst>
      <p:ext uri="{BB962C8B-B14F-4D97-AF65-F5344CB8AC3E}">
        <p14:creationId xmlns:p14="http://schemas.microsoft.com/office/powerpoint/2010/main" val="38586199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809</TotalTime>
  <Words>1728</Words>
  <Application>Microsoft Office PowerPoint</Application>
  <PresentationFormat>Экран (4:3)</PresentationFormat>
  <Paragraphs>126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Аптека</vt:lpstr>
      <vt:lpstr>Уголовно-правовая характеристика коррупции</vt:lpstr>
      <vt:lpstr>К коррупционным относятся следующие преступления:</vt:lpstr>
      <vt:lpstr>ВЗЯТКА</vt:lpstr>
      <vt:lpstr>ОСНОВНЫЕ ПРИЧИНЫ ПОЛУЧЕНИЯ И ДАЧИ ВЗЯТКИ </vt:lpstr>
      <vt:lpstr>ВЗЯТКОЙ МОГУТ БЫТЬ:</vt:lpstr>
      <vt:lpstr>Презентация PowerPoint</vt:lpstr>
      <vt:lpstr>СУБЪЕКТЫ УГОЛОВНОЙ ОТВЕТСТВЕННОСТИ ЗА ПОЛУЧЕНИЕ ВЗЯТКИ</vt:lpstr>
      <vt:lpstr> </vt:lpstr>
      <vt:lpstr>Уведомление о склонении к совершении коррупционного правонарушения</vt:lpstr>
      <vt:lpstr>Практическое задание</vt:lpstr>
      <vt:lpstr>ВАС, ВОЗМОЖНО, СКЛОНЯЮТ К ПОЛУЧЕНИЮ ВЗЯТКИ, ЕСЛИ: </vt:lpstr>
      <vt:lpstr>Косвенные признаки вымогательства взятки </vt:lpstr>
      <vt:lpstr>ДЕЙСТВИЯ В СЛУЧАЕ ВЫМОГАТЕЛЬСТВА ИЛИ ПРОВОКАЦИИ ВЗЯТКИ (ПОДКУПА)</vt:lpstr>
      <vt:lpstr>Необходимо помнить, что:</vt:lpstr>
      <vt:lpstr>Информация об уголовном преследовании лиц, совершивших коррупционные преступления  в Архангельской области </vt:lpstr>
      <vt:lpstr> Бывший глава Красноборского муниципального района Архангельской области Рудаков А.С. обвиняется в совершении преступлений, предусмотренных частью 3 статьи 160 УК РФ (присвоение с использованием служебного положения) и частью 4 статьи 290 УК РФ (получение взятки в значительном размере).  С октября по ноябрь 2016 года Рудаков предложил предпринимателю взятку в размере 100 тысяч рублей. Предприниматель помог администрации купить у подконтрольного ему главы КФХ жилой дом. Передача взятки состоялась в тот же период в доме у экс-главы, после чего в декабре 2016 года между администрацией и главой КФХ был заключён муниципальный контракт. По задумке экс-главы, дом был приобретён для детей-сирот, оставшихся без попечения родителей. </vt:lpstr>
      <vt:lpstr>Костерев А.А., бывший начальник отдела архитектуры и градостроительства администрации городского округа «Котлас», обвиняется в совершении преступлений, предусмотренных частью 1 статьи 285 УК РФ (злоупотребление должностными полномочиями) (5 эпизодов) и пунктом «в» части 5 статьи 290 УК РФ (получение взятки в крупном размере) (6 эпизодов).  Следствием установлено, что в 2014 – 2020 годах Костерев А.А. злоупотреблял должностными полномочиями, а также неоднократно получал незаконное денежное вознаграждение от представителей бизнеса в виде денег и услуг имущественного характера, включая возведение ему фундамента для жилого дома на земельном участке. За фундамент Костерев А.А. обещал взяткодателям земельные участки без торгов, их выкуп по цене, равной 15% от кадастровой стоимости, а также содействие в отклонении замечаний и возражений участников публичных слушаний. За указанный период Костырев А.А. получил взятки на общую сумму более 2,7 миллиона рублей. </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Уголовно-правовая характеристика коррупции</dc:title>
  <dc:creator>Федосеева Евгения Васильевна</dc:creator>
  <cp:lastModifiedBy>Федосеева Евгения Васильевна</cp:lastModifiedBy>
  <cp:revision>31</cp:revision>
  <cp:lastPrinted>2023-10-25T10:37:23Z</cp:lastPrinted>
  <dcterms:created xsi:type="dcterms:W3CDTF">2023-10-24T06:16:28Z</dcterms:created>
  <dcterms:modified xsi:type="dcterms:W3CDTF">2023-10-31T10:53:40Z</dcterms:modified>
</cp:coreProperties>
</file>