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19"/>
  </p:notesMasterIdLst>
  <p:sldIdLst>
    <p:sldId id="259" r:id="rId2"/>
    <p:sldId id="258" r:id="rId3"/>
    <p:sldId id="260" r:id="rId4"/>
    <p:sldId id="263" r:id="rId5"/>
    <p:sldId id="264" r:id="rId6"/>
    <p:sldId id="265" r:id="rId7"/>
    <p:sldId id="262" r:id="rId8"/>
    <p:sldId id="271" r:id="rId9"/>
    <p:sldId id="266" r:id="rId10"/>
    <p:sldId id="274" r:id="rId11"/>
    <p:sldId id="276" r:id="rId12"/>
    <p:sldId id="261" r:id="rId13"/>
    <p:sldId id="268" r:id="rId14"/>
    <p:sldId id="270" r:id="rId15"/>
    <p:sldId id="272" r:id="rId16"/>
    <p:sldId id="273" r:id="rId17"/>
    <p:sldId id="267" r:id="rId1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0AB6"/>
    <a:srgbClr val="3399FF"/>
    <a:srgbClr val="AA72D4"/>
    <a:srgbClr val="00CC00"/>
    <a:srgbClr val="00CC66"/>
    <a:srgbClr val="99FFCC"/>
    <a:srgbClr val="FF9999"/>
    <a:srgbClr val="D6A300"/>
    <a:srgbClr val="74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2" autoAdjust="0"/>
  </p:normalViewPr>
  <p:slideViewPr>
    <p:cSldViewPr>
      <p:cViewPr>
        <p:scale>
          <a:sx n="120" d="100"/>
          <a:sy n="120" d="100"/>
        </p:scale>
        <p:origin x="-13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09392-D5BD-41F1-9983-A10613C4733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C40C4-1C7B-49A2-8B9C-863403CE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48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C40C4-1C7B-49A2-8B9C-863403CE38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4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http://sacradamus.ru/wp-content/uploads/2012/02/x_4add2bad1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1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andia.ru/text/80/511/images/img1_1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32062" r="12072"/>
          <a:stretch/>
        </p:blipFill>
        <p:spPr bwMode="auto">
          <a:xfrm>
            <a:off x="179512" y="188640"/>
            <a:ext cx="792088" cy="95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65316" y="202283"/>
            <a:ext cx="7696944" cy="12641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ИНВЕСТИЦИОННЫЙ ПАСПОРТ ХОЛМОГОРСКОГО МУНИЦИПАЛЬНОГО РАЙОНА</a:t>
            </a:r>
            <a:endParaRPr lang="ru-RU" sz="2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29272" y="6406224"/>
            <a:ext cx="3744416" cy="276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с. Холмогоры,  2021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808"/>
            <a:ext cx="76327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25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2"/>
          <p:cNvSpPr txBox="1">
            <a:spLocks/>
          </p:cNvSpPr>
          <p:nvPr/>
        </p:nvSpPr>
        <p:spPr>
          <a:xfrm>
            <a:off x="6516217" y="116632"/>
            <a:ext cx="2304254" cy="348654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>
                <a:srgbClr val="C1DDEB"/>
              </a:buClr>
            </a:pPr>
            <a:r>
              <a:rPr lang="ru-RU" sz="1800" b="1" dirty="0" smtClean="0">
                <a:solidFill>
                  <a:prstClr val="white"/>
                </a:solidFill>
              </a:rPr>
              <a:t>ТУРИЗМ</a:t>
            </a:r>
            <a:endParaRPr lang="ru-RU" sz="1800" b="1" dirty="0">
              <a:solidFill>
                <a:prstClr val="white"/>
              </a:solidFill>
            </a:endParaRPr>
          </a:p>
        </p:txBody>
      </p:sp>
      <p:pic>
        <p:nvPicPr>
          <p:cNvPr id="28" name="Объект 27" descr="C:\Users\Agroprom_4\Desktop\8fbc09bf23eeec028b591b87f341c4fd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06489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8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Текст 2"/>
          <p:cNvSpPr txBox="1">
            <a:spLocks/>
          </p:cNvSpPr>
          <p:nvPr/>
        </p:nvSpPr>
        <p:spPr>
          <a:xfrm>
            <a:off x="6516217" y="116632"/>
            <a:ext cx="2304254" cy="348654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>
                <a:srgbClr val="C1DDEB"/>
              </a:buClr>
            </a:pPr>
            <a:r>
              <a:rPr lang="ru-RU" sz="1800" b="1" dirty="0" smtClean="0">
                <a:solidFill>
                  <a:prstClr val="white"/>
                </a:solidFill>
              </a:rPr>
              <a:t>КУЛЬТУРА</a:t>
            </a:r>
            <a:endParaRPr lang="ru-RU" sz="1800" b="1" dirty="0">
              <a:solidFill>
                <a:prstClr val="white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1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goru.travel/storage/app/uploads/public/5ac/346/595/5ac346595d6da074214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7" y="598621"/>
            <a:ext cx="2767763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65286"/>
            <a:ext cx="2703768" cy="1363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15816" y="548680"/>
            <a:ext cx="3528391" cy="936104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ea typeface="Times New Roman"/>
              </a:rPr>
              <a:t>Благоприятное </a:t>
            </a:r>
            <a:r>
              <a:rPr lang="ru-RU" sz="1200" b="1" dirty="0">
                <a:solidFill>
                  <a:srgbClr val="0070C0"/>
                </a:solidFill>
                <a:ea typeface="Times New Roman"/>
              </a:rPr>
              <a:t>географическое положение района,</a:t>
            </a:r>
            <a:r>
              <a:rPr lang="ru-RU" sz="1200" b="1" dirty="0">
                <a:solidFill>
                  <a:srgbClr val="0070C0"/>
                </a:solidFill>
                <a:ea typeface="Calibri"/>
              </a:rPr>
              <a:t> н</a:t>
            </a:r>
            <a:r>
              <a:rPr lang="ru-RU" sz="1200" b="1" dirty="0">
                <a:solidFill>
                  <a:srgbClr val="0070C0"/>
                </a:solidFill>
                <a:ea typeface="Times New Roman"/>
              </a:rPr>
              <a:t>аличие в районе федеральной трассы М-8 Москва – Ярославль – Вологда – </a:t>
            </a:r>
            <a:r>
              <a:rPr lang="ru-RU" sz="1200" b="1" dirty="0" smtClean="0">
                <a:solidFill>
                  <a:srgbClr val="0070C0"/>
                </a:solidFill>
                <a:ea typeface="Times New Roman"/>
              </a:rPr>
              <a:t>Архангельск, </a:t>
            </a:r>
            <a:r>
              <a:rPr lang="ru-RU" sz="1200" b="1" dirty="0">
                <a:solidFill>
                  <a:srgbClr val="0070C0"/>
                </a:solidFill>
              </a:rPr>
              <a:t>близость к областному центру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067943" y="188640"/>
            <a:ext cx="4936017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КОНКУРЕНТНЫЕ  ПРЕИМУЩЕСТВА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1271" y="1822757"/>
            <a:ext cx="5964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Богатый природный потенциал:  месторождения </a:t>
            </a:r>
            <a:r>
              <a:rPr lang="ru-RU" sz="1200" b="1" dirty="0">
                <a:solidFill>
                  <a:srgbClr val="0070C0"/>
                </a:solidFill>
              </a:rPr>
              <a:t>гипса, глины, песков, песчано-гравийной смеси и </a:t>
            </a:r>
            <a:r>
              <a:rPr lang="ru-RU" sz="1200" b="1" dirty="0" smtClean="0">
                <a:solidFill>
                  <a:srgbClr val="0070C0"/>
                </a:solidFill>
              </a:rPr>
              <a:t>пр., обширные акватории с запасами биоресурсов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9932" y="2637800"/>
            <a:ext cx="5966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Наличие свободных земель</a:t>
            </a:r>
            <a:r>
              <a:rPr lang="ru-RU" sz="1200" b="1" dirty="0">
                <a:solidFill>
                  <a:srgbClr val="0070C0"/>
                </a:solidFill>
              </a:rPr>
              <a:t>, пригодных для </a:t>
            </a:r>
            <a:r>
              <a:rPr lang="ru-RU" sz="1200" b="1" dirty="0" smtClean="0">
                <a:solidFill>
                  <a:srgbClr val="0070C0"/>
                </a:solidFill>
              </a:rPr>
              <a:t>сельскохозяйственного </a:t>
            </a:r>
            <a:r>
              <a:rPr lang="ru-RU" sz="1200" b="1" dirty="0">
                <a:solidFill>
                  <a:srgbClr val="0070C0"/>
                </a:solidFill>
              </a:rPr>
              <a:t>производства; </a:t>
            </a:r>
            <a:r>
              <a:rPr lang="ru-RU" sz="1200" b="1" dirty="0" smtClean="0">
                <a:solidFill>
                  <a:srgbClr val="0070C0"/>
                </a:solidFill>
              </a:rPr>
              <a:t>б</a:t>
            </a:r>
            <a:r>
              <a:rPr lang="ru-RU" sz="1200" b="1" dirty="0" smtClean="0">
                <a:solidFill>
                  <a:srgbClr val="0070C0"/>
                </a:solidFill>
                <a:ea typeface="Times New Roman"/>
              </a:rPr>
              <a:t>ольшие </a:t>
            </a:r>
            <a:r>
              <a:rPr lang="ru-RU" sz="1200" b="1" dirty="0">
                <a:solidFill>
                  <a:srgbClr val="0070C0"/>
                </a:solidFill>
                <a:ea typeface="Times New Roman"/>
              </a:rPr>
              <a:t>водные пространства (реки, </a:t>
            </a:r>
            <a:r>
              <a:rPr lang="ru-RU" sz="1200" b="1" dirty="0" smtClean="0">
                <a:solidFill>
                  <a:srgbClr val="0070C0"/>
                </a:solidFill>
                <a:ea typeface="Times New Roman"/>
              </a:rPr>
              <a:t>озера). Б</a:t>
            </a:r>
            <a:r>
              <a:rPr lang="ru-RU" sz="1200" b="1" dirty="0" smtClean="0">
                <a:solidFill>
                  <a:srgbClr val="0070C0"/>
                </a:solidFill>
              </a:rPr>
              <a:t>лизость рынков сбыта сельскохозяйственной продукции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475" y="3449582"/>
            <a:ext cx="6094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Туристский потенциал: историко-культурный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smtClean="0">
                <a:solidFill>
                  <a:srgbClr val="0070C0"/>
                </a:solidFill>
              </a:rPr>
              <a:t>архитектурный,  </a:t>
            </a:r>
            <a:r>
              <a:rPr lang="ru-RU" sz="1200" b="1" dirty="0">
                <a:solidFill>
                  <a:srgbClr val="0070C0"/>
                </a:solidFill>
              </a:rPr>
              <a:t>богатое культурное </a:t>
            </a:r>
            <a:r>
              <a:rPr lang="ru-RU" sz="1200" b="1" dirty="0" smtClean="0">
                <a:solidFill>
                  <a:srgbClr val="0070C0"/>
                </a:solidFill>
              </a:rPr>
              <a:t>наследие; 26 </a:t>
            </a:r>
            <a:r>
              <a:rPr lang="ru-RU" sz="1200" b="1" dirty="0">
                <a:solidFill>
                  <a:srgbClr val="0070C0"/>
                </a:solidFill>
              </a:rPr>
              <a:t>объектов культурного наследия федерального значения и 116 объектов культурного наследия регионального </a:t>
            </a:r>
            <a:r>
              <a:rPr lang="ru-RU" sz="1200" b="1" dirty="0" smtClean="0">
                <a:solidFill>
                  <a:srgbClr val="0070C0"/>
                </a:solidFill>
              </a:rPr>
              <a:t>значения   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28147" y="4950458"/>
            <a:ext cx="2526164" cy="120032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Уникальная сеть природных зон: </a:t>
            </a:r>
          </a:p>
          <a:p>
            <a:pPr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Сийский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заказник, </a:t>
            </a:r>
          </a:p>
          <a:p>
            <a:pPr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Чугский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 ландшафтный заказник, </a:t>
            </a:r>
          </a:p>
          <a:p>
            <a:pPr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Звозский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пещерный район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7" name="Рисунок 16" descr="Карстовый останец на оз. Борово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2" y="4941168"/>
            <a:ext cx="2766425" cy="149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https://cdn.fishki.net/upload/post/201603/21/1891731/7810248s-9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" b="14129"/>
          <a:stretch/>
        </p:blipFill>
        <p:spPr bwMode="auto">
          <a:xfrm>
            <a:off x="161723" y="1801947"/>
            <a:ext cx="2688580" cy="1444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randkid.ru/wp-content/uploads/Antonievo-Siyskiy-monastyr.-KHolmogorskiy-ray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809" y="5013176"/>
            <a:ext cx="2259150" cy="1507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ouble-travel.ru/wp-content/uploads/2020/05/v-selo-holmogory-i-matigory-iz-arhangelska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01" y="3932289"/>
            <a:ext cx="2632258" cy="11718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3.turbina.ru/photos.4/4/7/5/9/1/2019574/big.photo/I-dazhe-est-karta-s-dos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72155"/>
            <a:ext cx="2336770" cy="1427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https://fs3.fotoload.ru/f/0618/1529572889/bee81dd49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3" y="3284131"/>
            <a:ext cx="2719203" cy="165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179513" y="188640"/>
            <a:ext cx="8824448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bg1"/>
                </a:solidFill>
                <a:latin typeface="Georgia" pitchFamily="18" charset="0"/>
              </a:rPr>
              <a:t>МУНИЦИПАЛЬНЫЕ ПРАВОВЫЕ АКТЫ ПО ВОПРОСАМ ИНВЕСТИЦИОННОЙ ДЕЯТЕЛЬНОСТИ</a:t>
            </a:r>
            <a:endParaRPr lang="ru-RU" sz="13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7438" y="588197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ФОРМИРОВАНИЕ ИНВЕСТИЦИОННОЙ ПОЛИТИКИ </a:t>
            </a:r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ХОЛМОГОРСКОМ МУНИЦИПАЛЬНОМ РАЙОНЕ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1268760"/>
            <a:ext cx="5976664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 smtClean="0"/>
              <a:t>Стратегия социально-экономического развития муниципального образования «Холмогорский муниципальный район» до 2035 года (утверждена решением Собрания депутатов МО «Холмогорский муниципальный район» от 16.06.2020г. № 86)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 smtClean="0"/>
              <a:t>План мероприятий по реализации Стратегии </a:t>
            </a:r>
            <a:r>
              <a:rPr lang="ru-RU" sz="1200" b="1" dirty="0">
                <a:solidFill>
                  <a:prstClr val="black"/>
                </a:solidFill>
              </a:rPr>
              <a:t>социально-экономического развития муниципального образования «Холмогорский муниципальный район</a:t>
            </a:r>
            <a:r>
              <a:rPr lang="ru-RU" sz="1200" b="1" dirty="0" smtClean="0">
                <a:solidFill>
                  <a:prstClr val="black"/>
                </a:solidFill>
              </a:rPr>
              <a:t>» до 2035 года (утвержден постановлением администрации МО «Холмогорский муниципальный район» от 30.10.2020г. № 231)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 smtClean="0">
                <a:solidFill>
                  <a:prstClr val="black"/>
                </a:solidFill>
              </a:rPr>
              <a:t> Регламент сопровождения инвестиционных проектов на территории Холмогорского муниципального района (утвержден постановлением администрации МО «Холмогорский муниципальный район» от 24.03.2021 года № 36)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>
                <a:ea typeface="Times New Roman"/>
              </a:rPr>
              <a:t>Совет при Главе муниципального образования «Холмогорский муниципальный район» по развитию предпринимательства и </a:t>
            </a:r>
            <a:r>
              <a:rPr lang="ru-RU" sz="1200" b="1" dirty="0" smtClean="0">
                <a:ea typeface="Times New Roman"/>
              </a:rPr>
              <a:t>инвестициям (утвержден постановлением администрации МО «Холмогорский муниципальный район» от 17.12.2018г. № 164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 smtClean="0">
                <a:solidFill>
                  <a:prstClr val="black"/>
                </a:solidFill>
              </a:rPr>
              <a:t>Порядок работы с обращениями инвесторов по каналу прямой и обратной связи на территории Холмогорского муниципального района (утвержден постановлением администрации МО «Холмогорский муниципальный район» от 24.03.2021г. № 37)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 smtClean="0">
                <a:solidFill>
                  <a:prstClr val="black"/>
                </a:solidFill>
              </a:rPr>
              <a:t>Рабочая группа по рассмотрению инвестиционных проектов (утверждена распоряжением администрации МО «Холмогорский муниципальный район» от 24.03.2021г. № 304)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v"/>
            </a:pPr>
            <a:endParaRPr lang="ru-RU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itchFamily="2" charset="2"/>
              <a:buChar char="v"/>
            </a:pP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243741" y="4869160"/>
            <a:ext cx="2592288" cy="1440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15 </a:t>
            </a: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муниципальных программ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49808"/>
            <a:ext cx="2624530" cy="195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2624530" cy="189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6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b="14256"/>
          <a:stretch/>
        </p:blipFill>
        <p:spPr bwMode="auto">
          <a:xfrm>
            <a:off x="5040052" y="4149080"/>
            <a:ext cx="3544757" cy="179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203848" y="188640"/>
            <a:ext cx="5760639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bg1"/>
                </a:solidFill>
                <a:latin typeface="Georgia" pitchFamily="18" charset="0"/>
              </a:rPr>
              <a:t>ИНВЕСТИЦИОННЫЕ  ПЛОЩАДКИ  И  ПРЕДЛОЖЕНИЯ</a:t>
            </a:r>
            <a:endParaRPr lang="ru-RU" sz="13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18952" r="7303" b="15678"/>
          <a:stretch/>
        </p:blipFill>
        <p:spPr bwMode="auto">
          <a:xfrm>
            <a:off x="4573742" y="1484784"/>
            <a:ext cx="4225347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Текст 5"/>
          <p:cNvSpPr txBox="1">
            <a:spLocks/>
          </p:cNvSpPr>
          <p:nvPr/>
        </p:nvSpPr>
        <p:spPr>
          <a:xfrm>
            <a:off x="2123728" y="484799"/>
            <a:ext cx="5832648" cy="81560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Здание производственной базы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</a:rPr>
              <a:t>Архангельская область, Холмогорский район</a:t>
            </a:r>
            <a:r>
              <a:rPr lang="ru-RU" sz="1400" dirty="0" smtClean="0">
                <a:solidFill>
                  <a:srgbClr val="0070C0"/>
                </a:solidFill>
              </a:rPr>
              <a:t>, </a:t>
            </a:r>
            <a:r>
              <a:rPr lang="ru-RU" sz="1400" dirty="0">
                <a:solidFill>
                  <a:srgbClr val="0070C0"/>
                </a:solidFill>
              </a:rPr>
              <a:t>село Холмогоры, улица Октябрьская, дом № 46 Б</a:t>
            </a:r>
            <a:r>
              <a:rPr lang="ru-RU" sz="1400" dirty="0" smtClean="0">
                <a:solidFill>
                  <a:srgbClr val="0070C0"/>
                </a:solidFill>
                <a:ea typeface="Times New Roman"/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9186"/>
              </p:ext>
            </p:extLst>
          </p:nvPr>
        </p:nvGraphicFramePr>
        <p:xfrm>
          <a:off x="395536" y="1484784"/>
          <a:ext cx="3960440" cy="47525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39807"/>
                <a:gridCol w="2020633"/>
              </a:tblGrid>
              <a:tr h="296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</a:rPr>
                        <a:t>Владелец площадки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Холмогорский муниципальный район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1724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</a:rPr>
                        <a:t>Кадастровые номера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29:19:161914:382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3449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Площадь земельного участка, га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0,7 (7968 кв. м)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287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Площадь здания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1272,9 </a:t>
                      </a:r>
                      <a:r>
                        <a:rPr lang="ru-RU" sz="1000" b="1" i="1" dirty="0" err="1">
                          <a:effectLst/>
                        </a:rPr>
                        <a:t>кв.м</a:t>
                      </a:r>
                      <a:r>
                        <a:rPr lang="ru-RU" sz="1000" b="1" i="1" dirty="0">
                          <a:effectLst/>
                        </a:rPr>
                        <a:t>.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1034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Основные параметры сооружения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1-этажный, стены кирпичные, перекрытия – железобетонные, кровля – рулонная, полы – бетонные, степень износа – 26%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5173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Виды разрешенного </a:t>
                      </a:r>
                      <a:r>
                        <a:rPr lang="ru-RU" sz="1000" b="1" dirty="0" smtClean="0">
                          <a:effectLst/>
                        </a:rPr>
                        <a:t>использования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для размещения производственных и жилых зданий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689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ближайших автомагистралей и автомобильных дорог 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Дорога местного значения рядом, от М-8 15 км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689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ближайшей железнодорожной станции 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75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6093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ближайшего аэропорта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 dirty="0">
                          <a:effectLst/>
                        </a:rPr>
                        <a:t>75</a:t>
                      </a:r>
                      <a:endParaRPr lang="ru-RU" sz="9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</a:tbl>
          </a:graphicData>
        </a:graphic>
      </p:graphicFrame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6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3203848" y="188640"/>
            <a:ext cx="5760639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bg1"/>
                </a:solidFill>
                <a:latin typeface="Georgia" pitchFamily="18" charset="0"/>
              </a:rPr>
              <a:t>ИНВЕСТИЦИОННЫЕ ПЛОЩАДКИ И ПРЕДЛОЖЕНИЯ</a:t>
            </a:r>
            <a:endParaRPr lang="ru-RU" sz="13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1727178" y="496336"/>
            <a:ext cx="7416822" cy="6001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Здания для размещения гостиничного комплекса с кафе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</a:rPr>
              <a:t>Архангельская область, Холмогорский район, </a:t>
            </a:r>
            <a:r>
              <a:rPr lang="ru-RU" sz="1400" dirty="0" smtClean="0">
                <a:solidFill>
                  <a:srgbClr val="0070C0"/>
                </a:solidFill>
              </a:rPr>
              <a:t>село </a:t>
            </a:r>
            <a:r>
              <a:rPr lang="ru-RU" sz="1400" dirty="0" err="1" smtClean="0">
                <a:solidFill>
                  <a:srgbClr val="0070C0"/>
                </a:solidFill>
              </a:rPr>
              <a:t>Ломоносово</a:t>
            </a:r>
            <a:r>
              <a:rPr lang="ru-RU" sz="1400" dirty="0" smtClean="0">
                <a:solidFill>
                  <a:srgbClr val="0070C0"/>
                </a:solidFill>
              </a:rPr>
              <a:t>, </a:t>
            </a:r>
            <a:r>
              <a:rPr lang="ru-RU" sz="1400" dirty="0">
                <a:solidFill>
                  <a:srgbClr val="0070C0"/>
                </a:solidFill>
              </a:rPr>
              <a:t>дом № </a:t>
            </a:r>
            <a:r>
              <a:rPr lang="ru-RU" sz="1400" dirty="0" smtClean="0">
                <a:solidFill>
                  <a:srgbClr val="0070C0"/>
                </a:solidFill>
              </a:rPr>
              <a:t>33, д. 33 А</a:t>
            </a:r>
            <a:r>
              <a:rPr lang="ru-RU" sz="1400" dirty="0" smtClean="0">
                <a:solidFill>
                  <a:srgbClr val="0070C0"/>
                </a:solidFill>
                <a:ea typeface="Times New Roman"/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382126"/>
              </p:ext>
            </p:extLst>
          </p:nvPr>
        </p:nvGraphicFramePr>
        <p:xfrm>
          <a:off x="179512" y="1196752"/>
          <a:ext cx="4536504" cy="51065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720742"/>
                <a:gridCol w="2815762"/>
              </a:tblGrid>
              <a:tr h="30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</a:rPr>
                        <a:t>Владелец площадки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>
                          <a:effectLst/>
                        </a:rPr>
                        <a:t>Холмогорский муниципальный район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152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</a:rPr>
                        <a:t>Кадастровые номера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29:19:091601:7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277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Площадь земельного участка, га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0,2 (2772 </a:t>
                      </a:r>
                      <a:r>
                        <a:rPr lang="ru-RU" sz="1000" b="1" i="0" dirty="0">
                          <a:effectLst/>
                        </a:rPr>
                        <a:t>кв. м)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30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Площадь здания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№ 1 -  267,6 кв. 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2 – 193,2 кв. м.</a:t>
                      </a:r>
                      <a:endParaRPr lang="ru-RU" sz="10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15916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Основные параметры сооружения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№ 1</a:t>
                      </a:r>
                      <a:r>
                        <a:rPr lang="ru-RU" sz="1000" b="1" i="0" baseline="0" dirty="0" smtClean="0">
                          <a:effectLst/>
                        </a:rPr>
                        <a:t> - </a:t>
                      </a:r>
                      <a:r>
                        <a:rPr lang="ru-RU" sz="1000" b="1" i="0" dirty="0" smtClean="0">
                          <a:effectLst/>
                        </a:rPr>
                        <a:t> 2 -этажный</a:t>
                      </a:r>
                      <a:r>
                        <a:rPr lang="ru-RU" sz="1000" b="1" i="0" dirty="0">
                          <a:effectLst/>
                        </a:rPr>
                        <a:t>, стены </a:t>
                      </a:r>
                      <a:r>
                        <a:rPr lang="ru-RU" sz="1000" b="1" i="0" dirty="0" smtClean="0">
                          <a:effectLst/>
                        </a:rPr>
                        <a:t>бревенчатые, </a:t>
                      </a:r>
                      <a:r>
                        <a:rPr lang="ru-RU" sz="1000" b="1" i="0" dirty="0">
                          <a:effectLst/>
                        </a:rPr>
                        <a:t>перекрытия – </a:t>
                      </a:r>
                      <a:r>
                        <a:rPr lang="ru-RU" sz="1000" b="1" i="0" dirty="0" smtClean="0">
                          <a:effectLst/>
                        </a:rPr>
                        <a:t>деревянные, </a:t>
                      </a:r>
                      <a:r>
                        <a:rPr lang="ru-RU" sz="1000" b="1" i="0" dirty="0">
                          <a:effectLst/>
                        </a:rPr>
                        <a:t>кровля – </a:t>
                      </a:r>
                      <a:r>
                        <a:rPr lang="ru-RU" sz="1000" b="1" i="0" dirty="0">
                          <a:effectLst/>
                          <a:latin typeface="+mn-lt"/>
                        </a:rPr>
                        <a:t>рулонная, </a:t>
                      </a:r>
                      <a:r>
                        <a:rPr lang="ru-RU" sz="1000" b="1" i="0" kern="50" dirty="0" smtClean="0">
                          <a:effectLst/>
                          <a:latin typeface="+mn-lt"/>
                          <a:ea typeface="Lucida Sans Unicode"/>
                          <a:cs typeface="Times New Roman"/>
                        </a:rPr>
                        <a:t>асбестоцементная</a:t>
                      </a:r>
                    </a:p>
                    <a:p>
                      <a:r>
                        <a:rPr lang="ru-RU" sz="1000" b="1" i="0" kern="50" dirty="0" smtClean="0">
                          <a:effectLst/>
                          <a:latin typeface="+mn-lt"/>
                          <a:ea typeface="Lucida Sans Unicode"/>
                        </a:rPr>
                        <a:t>полы  - дощатые, фанера, линолеум, ДВП, степень износа  - 31 %;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kern="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№2 - 1</a:t>
                      </a:r>
                      <a:r>
                        <a:rPr lang="ru-RU" sz="1000" b="1" i="0" dirty="0" smtClean="0">
                          <a:effectLst/>
                        </a:rPr>
                        <a:t> -этажный, стены бревенчатые, перекрытия – деревянные, кровля – </a:t>
                      </a:r>
                      <a:r>
                        <a:rPr lang="ru-RU" sz="1000" b="1" i="0" dirty="0" smtClean="0">
                          <a:effectLst/>
                          <a:latin typeface="+mn-lt"/>
                        </a:rPr>
                        <a:t>рулонная, </a:t>
                      </a:r>
                      <a:r>
                        <a:rPr lang="ru-RU" sz="1000" b="1" i="0" kern="50" dirty="0" smtClean="0">
                          <a:effectLst/>
                          <a:latin typeface="+mn-lt"/>
                          <a:ea typeface="Lucida Sans Unicode"/>
                          <a:cs typeface="Times New Roman"/>
                        </a:rPr>
                        <a:t>асбестоцементная</a:t>
                      </a:r>
                    </a:p>
                    <a:p>
                      <a:r>
                        <a:rPr lang="ru-RU" sz="1000" b="1" i="0" kern="50" dirty="0" smtClean="0">
                          <a:effectLst/>
                          <a:latin typeface="+mn-lt"/>
                          <a:ea typeface="Lucida Sans Unicode"/>
                        </a:rPr>
                        <a:t>полы  - дощатые, фанера, линолеум, ДВП, степень износа – 33%</a:t>
                      </a:r>
                      <a:endParaRPr lang="ru-RU" sz="10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4056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Виды разрешенного </a:t>
                      </a:r>
                      <a:r>
                        <a:rPr lang="ru-RU" sz="1000" b="1" dirty="0" smtClean="0">
                          <a:effectLst/>
                        </a:rPr>
                        <a:t>использования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</a:rPr>
                        <a:t>для </a:t>
                      </a:r>
                      <a:r>
                        <a:rPr lang="ru-RU" sz="1000" b="1" i="0" dirty="0" smtClean="0">
                          <a:effectLst/>
                        </a:rPr>
                        <a:t>эксплуатации учебных корпусов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693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ближайших автомагистралей и автомобильных дорог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4 км. до с. Холмогоры, переправа через р. </a:t>
                      </a:r>
                      <a:r>
                        <a:rPr lang="ru-RU" sz="1000" b="1" i="0" dirty="0" err="1" smtClean="0">
                          <a:effectLst/>
                        </a:rPr>
                        <a:t>Курополка</a:t>
                      </a:r>
                      <a:r>
                        <a:rPr lang="ru-RU" sz="1000" b="1" i="0" dirty="0" smtClean="0">
                          <a:effectLst/>
                        </a:rPr>
                        <a:t>, </a:t>
                      </a:r>
                      <a:r>
                        <a:rPr lang="ru-RU" sz="1000" b="1" i="0" dirty="0">
                          <a:effectLst/>
                        </a:rPr>
                        <a:t>от М-8 </a:t>
                      </a:r>
                      <a:r>
                        <a:rPr lang="ru-RU" sz="1000" b="1" i="0" dirty="0" smtClean="0">
                          <a:effectLst/>
                        </a:rPr>
                        <a:t>- 15 </a:t>
                      </a:r>
                      <a:r>
                        <a:rPr lang="ru-RU" sz="1000" b="1" i="0" dirty="0">
                          <a:effectLst/>
                        </a:rPr>
                        <a:t>км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554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ближайшей железнодорожной станции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>
                          <a:effectLst/>
                        </a:rPr>
                        <a:t>75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436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ближайшего аэропорта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>
                          <a:effectLst/>
                        </a:rPr>
                        <a:t>75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65" y="1096500"/>
            <a:ext cx="4032448" cy="267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80" y="5157192"/>
            <a:ext cx="2846387" cy="1517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17" y="3779996"/>
            <a:ext cx="2578100" cy="162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3779996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№ </a:t>
            </a:r>
            <a:r>
              <a:rPr lang="ru-RU" sz="1200" dirty="0"/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84167" y="5268684"/>
            <a:ext cx="495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№ 2</a:t>
            </a:r>
            <a:endParaRPr lang="ru-RU" sz="1200" dirty="0"/>
          </a:p>
        </p:txBody>
      </p:sp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08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3203848" y="188640"/>
            <a:ext cx="5760639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bg1"/>
                </a:solidFill>
                <a:latin typeface="Georgia" pitchFamily="18" charset="0"/>
              </a:rPr>
              <a:t>ИНВЕСТИЦИОННЫЕ ПЛОЩАДКИ И ПРЕДЛОЖЕНИЯ</a:t>
            </a:r>
            <a:endParaRPr lang="ru-RU" sz="13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1727178" y="496336"/>
            <a:ext cx="7416822" cy="10310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Здание для размещения объекта по уходу за пожилыми людьми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</a:rPr>
              <a:t>Архангельская область, Холмогорский район, </a:t>
            </a:r>
            <a:r>
              <a:rPr lang="ru-RU" sz="1400" dirty="0" smtClean="0">
                <a:solidFill>
                  <a:srgbClr val="0070C0"/>
                </a:solidFill>
              </a:rPr>
              <a:t>п. </a:t>
            </a:r>
            <a:r>
              <a:rPr lang="ru-RU" sz="1400" dirty="0" err="1" smtClean="0">
                <a:solidFill>
                  <a:srgbClr val="0070C0"/>
                </a:solidFill>
              </a:rPr>
              <a:t>Луковецкий</a:t>
            </a:r>
            <a:r>
              <a:rPr lang="ru-RU" sz="1400" dirty="0" smtClean="0">
                <a:solidFill>
                  <a:srgbClr val="0070C0"/>
                </a:solidFill>
              </a:rPr>
              <a:t>, ул. Центральная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70C0"/>
                </a:solidFill>
              </a:rPr>
              <a:t>дом </a:t>
            </a:r>
            <a:r>
              <a:rPr lang="ru-RU" sz="1400" dirty="0">
                <a:solidFill>
                  <a:srgbClr val="0070C0"/>
                </a:solidFill>
              </a:rPr>
              <a:t>№ </a:t>
            </a:r>
            <a:r>
              <a:rPr lang="ru-RU" sz="1400" dirty="0" smtClean="0">
                <a:solidFill>
                  <a:srgbClr val="0070C0"/>
                </a:solidFill>
              </a:rPr>
              <a:t>6А</a:t>
            </a:r>
            <a:r>
              <a:rPr lang="ru-RU" sz="1400" dirty="0" smtClean="0">
                <a:solidFill>
                  <a:srgbClr val="0070C0"/>
                </a:solidFill>
                <a:ea typeface="Times New Roman"/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224237"/>
              </p:ext>
            </p:extLst>
          </p:nvPr>
        </p:nvGraphicFramePr>
        <p:xfrm>
          <a:off x="219856" y="1527387"/>
          <a:ext cx="4568168" cy="37565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732753"/>
                <a:gridCol w="2835415"/>
              </a:tblGrid>
              <a:tr h="30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</a:rPr>
                        <a:t>Владелец площадки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МО «</a:t>
                      </a:r>
                      <a:r>
                        <a:rPr lang="ru-RU" sz="1000" b="1" i="0" dirty="0" err="1" smtClean="0">
                          <a:effectLst/>
                        </a:rPr>
                        <a:t>Луковецкое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152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</a:rPr>
                        <a:t>Кадастровые номера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29:19:011706:176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277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Площадь земельного участка, га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30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Площадь здания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232,1 кв. м.</a:t>
                      </a:r>
                      <a:endParaRPr lang="ru-RU" sz="10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376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Основные параметры сооружения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1 -этажный</a:t>
                      </a:r>
                      <a:r>
                        <a:rPr lang="ru-RU" sz="1000" b="1" i="0" dirty="0">
                          <a:effectLst/>
                        </a:rPr>
                        <a:t>, </a:t>
                      </a:r>
                      <a:r>
                        <a:rPr lang="ru-RU" sz="1000" b="1" i="0" dirty="0" smtClean="0">
                          <a:effectLst/>
                        </a:rPr>
                        <a:t>кирпичное</a:t>
                      </a:r>
                      <a:r>
                        <a:rPr lang="ru-RU" sz="1000" b="1" i="0" kern="50" dirty="0" smtClean="0">
                          <a:effectLst/>
                          <a:latin typeface="+mn-lt"/>
                          <a:ea typeface="Lucida Sans Unicode"/>
                        </a:rPr>
                        <a:t>, степень износа  - 74 %;</a:t>
                      </a:r>
                    </a:p>
                  </a:txBody>
                  <a:tcPr marL="56238" marR="56238" marT="0" marB="0"/>
                </a:tc>
              </a:tr>
              <a:tr h="4056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Виды разрешенного </a:t>
                      </a:r>
                      <a:r>
                        <a:rPr lang="ru-RU" sz="1000" b="1" dirty="0" smtClean="0">
                          <a:effectLst/>
                        </a:rPr>
                        <a:t>использования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Здание бывшего детского отделения больницы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693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ближайших автомагистралей и автомобильных дорог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1,4 км.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554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ближайшей железнодорожной станции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1,0 км.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  <a:tr h="436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Удаленность от ближайшего аэропорта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0" dirty="0" smtClean="0">
                          <a:effectLst/>
                        </a:rPr>
                        <a:t>нет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38" marR="56238" marT="0" marB="0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/>
          <a:stretch/>
        </p:blipFill>
        <p:spPr bwMode="auto">
          <a:xfrm>
            <a:off x="4861927" y="1527387"/>
            <a:ext cx="4093351" cy="276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лево 1"/>
          <p:cNvSpPr/>
          <p:nvPr/>
        </p:nvSpPr>
        <p:spPr>
          <a:xfrm>
            <a:off x="8100392" y="2564904"/>
            <a:ext cx="216024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59" y="4366362"/>
            <a:ext cx="3306485" cy="181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20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4126808" y="2385462"/>
            <a:ext cx="4767499" cy="116955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300" b="1" smtClean="0"/>
              <a:t>Первый </a:t>
            </a:r>
            <a:r>
              <a:rPr lang="ru-RU" sz="1300" b="1" dirty="0" smtClean="0"/>
              <a:t>заместитель главы администрации муниципального образования «Холмогорский муниципальный район»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300" dirty="0" err="1" smtClean="0"/>
              <a:t>Дианов</a:t>
            </a:r>
            <a:r>
              <a:rPr lang="ru-RU" sz="1300" dirty="0" smtClean="0"/>
              <a:t> Виталий Владимирович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300" dirty="0" smtClean="0"/>
              <a:t>(Телефон: +7-(818-30)33670)</a:t>
            </a:r>
            <a:endParaRPr lang="ru-RU" sz="1300" dirty="0"/>
          </a:p>
        </p:txBody>
      </p:sp>
      <p:pic>
        <p:nvPicPr>
          <p:cNvPr id="8" name="Рисунок 7" descr="https://www.pinclipart.com/picdir/big/528-5284520_hand-png-icon-shaking-hands-logo-png-clipar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64201"/>
            <a:ext cx="612413" cy="4116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696586" y="564201"/>
            <a:ext cx="3744416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КОНТАКТНАЯ ИНФОРМАЦИЯ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4435" y="923936"/>
            <a:ext cx="5145024" cy="13542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Администрация МО «Холмогорский муниципальный район»</a:t>
            </a:r>
          </a:p>
          <a:p>
            <a:pPr lvl="0" algn="ctr"/>
            <a:r>
              <a:rPr lang="ru-RU" sz="1400" dirty="0"/>
              <a:t>Адрес: 164530, Архангельская область, Холмогорский район, с. Холмогоры, наб. им. </a:t>
            </a:r>
            <a:r>
              <a:rPr lang="ru-RU" sz="1400" dirty="0" err="1"/>
              <a:t>Горончаровского</a:t>
            </a:r>
            <a:r>
              <a:rPr lang="ru-RU" sz="1400" dirty="0"/>
              <a:t> д. </a:t>
            </a:r>
            <a:r>
              <a:rPr lang="ru-RU" sz="1400" dirty="0" smtClean="0"/>
              <a:t>21,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pPr lvl="0" algn="ctr"/>
            <a:r>
              <a:rPr lang="ru-RU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Официальный сайт: </a:t>
            </a:r>
            <a:r>
              <a:rPr lang="en-US" sz="1400" dirty="0">
                <a:solidFill>
                  <a:srgbClr val="000000"/>
                </a:solidFill>
                <a:ea typeface="Times New Roman"/>
                <a:cs typeface="Times New Roman"/>
              </a:rPr>
              <a:t>http://holmogori.ru</a:t>
            </a:r>
            <a:endParaRPr lang="ru-RU" sz="14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lvl="0" algn="ctr"/>
            <a:r>
              <a:rPr lang="en-US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E-mail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: </a:t>
            </a:r>
            <a:r>
              <a:rPr lang="en-US" sz="1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adm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.</a:t>
            </a:r>
            <a:r>
              <a:rPr lang="en-US" sz="1400" dirty="0" err="1">
                <a:solidFill>
                  <a:srgbClr val="000000"/>
                </a:solidFill>
                <a:ea typeface="Times New Roman"/>
                <a:cs typeface="Times New Roman"/>
              </a:rPr>
              <a:t>holmogory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@</a:t>
            </a:r>
            <a:r>
              <a:rPr lang="en-US" sz="1400" dirty="0">
                <a:solidFill>
                  <a:srgbClr val="000000"/>
                </a:solidFill>
                <a:ea typeface="Times New Roman"/>
                <a:cs typeface="Times New Roman"/>
              </a:rPr>
              <a:t>mail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.</a:t>
            </a:r>
            <a:r>
              <a:rPr lang="en-US" sz="1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ru</a:t>
            </a:r>
            <a:r>
              <a:rPr lang="ru-RU" sz="1400" b="1" dirty="0" smtClean="0"/>
              <a:t> 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2946" t="6435" r="3037" b="5941"/>
          <a:stretch/>
        </p:blipFill>
        <p:spPr bwMode="auto">
          <a:xfrm>
            <a:off x="4320317" y="4593300"/>
            <a:ext cx="2736304" cy="177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1520" y="923936"/>
            <a:ext cx="3456384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200" b="1" i="1" dirty="0"/>
              <a:t>Для решения вопросов, касающихся инвестиционной деятельности, информационно-консультационного и организационного сопровождения инвестиционных проектов и оперативной обратной связи инвестора с администрацией МО «Холмогорский муниципальный район» предусмотрен канал прямой связи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3059833" y="188640"/>
            <a:ext cx="5944128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КАНАЛ  ПРЯМОЙ  СВЯЗИ  С  ИНВЕСТОРОМ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6" y="3176971"/>
            <a:ext cx="3791880" cy="266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237492" y="116632"/>
            <a:ext cx="3744416" cy="276646"/>
          </a:xfrm>
          <a:noFill/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ОБЩИЕ СВЕДЕНИЯ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3806" y="4431602"/>
            <a:ext cx="237626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E66C7D"/>
              </a:buClr>
            </a:pPr>
            <a:r>
              <a:rPr lang="ru-RU" sz="1400" i="1" dirty="0" smtClean="0">
                <a:solidFill>
                  <a:prstClr val="black"/>
                </a:solidFill>
                <a:latin typeface="Georgia"/>
              </a:rPr>
              <a:t>Численность населения – </a:t>
            </a:r>
          </a:p>
          <a:p>
            <a:pPr lvl="0">
              <a:spcAft>
                <a:spcPts val="600"/>
              </a:spcAft>
              <a:buClr>
                <a:srgbClr val="E66C7D"/>
              </a:buClr>
            </a:pPr>
            <a:r>
              <a:rPr lang="ru-RU" sz="1400" i="1" dirty="0" smtClean="0">
                <a:solidFill>
                  <a:prstClr val="black"/>
                </a:solidFill>
                <a:latin typeface="Georgia"/>
              </a:rPr>
              <a:t>19,1 тыс. человек</a:t>
            </a:r>
            <a:endParaRPr lang="en-US" sz="1400" i="1" dirty="0" smtClean="0">
              <a:solidFill>
                <a:prstClr val="black"/>
              </a:solidFill>
              <a:latin typeface="Georgia"/>
            </a:endParaRPr>
          </a:p>
          <a:p>
            <a:pPr lvl="0">
              <a:buClr>
                <a:srgbClr val="E66C7D"/>
              </a:buClr>
            </a:pPr>
            <a:r>
              <a:rPr lang="ru-RU" sz="1400" i="1" dirty="0" smtClean="0">
                <a:solidFill>
                  <a:prstClr val="black"/>
                </a:solidFill>
                <a:latin typeface="Georgia"/>
              </a:rPr>
              <a:t>Мужчины – 49,6 %</a:t>
            </a:r>
          </a:p>
          <a:p>
            <a:pPr lvl="0">
              <a:spcBef>
                <a:spcPts val="300"/>
              </a:spcBef>
              <a:spcAft>
                <a:spcPts val="600"/>
              </a:spcAft>
              <a:buClr>
                <a:srgbClr val="E66C7D"/>
              </a:buClr>
            </a:pPr>
            <a:r>
              <a:rPr lang="ru-RU" sz="1400" i="1" dirty="0" smtClean="0">
                <a:solidFill>
                  <a:prstClr val="black"/>
                </a:solidFill>
                <a:latin typeface="Georgia"/>
              </a:rPr>
              <a:t>Женщины – 50,4 %</a:t>
            </a:r>
          </a:p>
          <a:p>
            <a:pPr lvl="0">
              <a:spcBef>
                <a:spcPts val="300"/>
              </a:spcBef>
              <a:spcAft>
                <a:spcPts val="600"/>
              </a:spcAft>
              <a:buClr>
                <a:srgbClr val="E66C7D"/>
              </a:buClr>
            </a:pPr>
            <a:r>
              <a:rPr lang="ru-RU" sz="1400" i="1" dirty="0" smtClean="0">
                <a:solidFill>
                  <a:prstClr val="black"/>
                </a:solidFill>
                <a:latin typeface="Georgia"/>
              </a:rPr>
              <a:t>Дети до 16 лет – 18,5 %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936737"/>
            <a:ext cx="577806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lvl="0">
              <a:spcAft>
                <a:spcPts val="600"/>
              </a:spcAft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</a:rPr>
              <a:t>Административно-территориальное устройство:</a:t>
            </a:r>
            <a:endParaRPr lang="ru-RU" sz="1200" i="1" dirty="0" smtClean="0">
              <a:latin typeface="Georgia" pitchFamily="18" charset="0"/>
            </a:endParaRPr>
          </a:p>
          <a:p>
            <a:pPr marL="36000" lvl="0">
              <a:spcAft>
                <a:spcPts val="600"/>
              </a:spcAft>
              <a:buClr>
                <a:srgbClr val="4E67C8"/>
              </a:buClr>
            </a:pPr>
            <a:r>
              <a:rPr lang="ru-RU" sz="1400" b="1" i="1" dirty="0" smtClean="0">
                <a:latin typeface="Georgia" pitchFamily="18" charset="0"/>
              </a:rPr>
              <a:t>423</a:t>
            </a:r>
            <a:r>
              <a:rPr lang="ru-RU" sz="1400" i="1" dirty="0" smtClean="0">
                <a:latin typeface="Georgia" pitchFamily="18" charset="0"/>
              </a:rPr>
              <a:t> населенных пункта, </a:t>
            </a:r>
            <a:r>
              <a:rPr lang="ru-RU" sz="1400" b="1" i="1" dirty="0" smtClean="0">
                <a:latin typeface="Georgia" pitchFamily="18" charset="0"/>
              </a:rPr>
              <a:t>13</a:t>
            </a:r>
            <a:r>
              <a:rPr lang="ru-RU" sz="1400" i="1" dirty="0" smtClean="0">
                <a:latin typeface="Georgia" pitchFamily="18" charset="0"/>
              </a:rPr>
              <a:t> муниципальных образований: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Белогорское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«Двинское»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Емецкое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Кехотское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Койдокурское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Луковецкое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Матигорское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Ракульское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Светлозерское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Усть-Пинежское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Ухтостровское</a:t>
            </a:r>
            <a:r>
              <a:rPr lang="ru-RU" sz="1400" i="1" dirty="0" smtClean="0">
                <a:latin typeface="Georgia" pitchFamily="18" charset="0"/>
                <a:ea typeface="Times New Roman"/>
              </a:rPr>
              <a:t>» </a:t>
            </a:r>
          </a:p>
          <a:p>
            <a:pPr marL="108000" lvl="0">
              <a:buClr>
                <a:srgbClr val="4E67C8"/>
              </a:buClr>
            </a:pPr>
            <a:r>
              <a:rPr lang="ru-RU" sz="1400" i="1" dirty="0" smtClean="0">
                <a:latin typeface="Georgia" pitchFamily="18" charset="0"/>
                <a:ea typeface="Times New Roman"/>
              </a:rPr>
              <a:t>МО «</a:t>
            </a:r>
            <a:r>
              <a:rPr lang="ru-RU" sz="1400" i="1" dirty="0" err="1" smtClean="0">
                <a:latin typeface="Georgia" pitchFamily="18" charset="0"/>
                <a:ea typeface="Times New Roman"/>
              </a:rPr>
              <a:t>Хаврогорское</a:t>
            </a:r>
            <a:r>
              <a:rPr lang="ru-RU" sz="1200" i="1" dirty="0" smtClean="0">
                <a:latin typeface="Georgia" pitchFamily="18" charset="0"/>
                <a:ea typeface="Times New Roman"/>
              </a:rPr>
              <a:t>»</a:t>
            </a:r>
            <a:endParaRPr lang="ru-RU" sz="1200" i="1" dirty="0">
              <a:latin typeface="+mj-lt"/>
            </a:endParaRPr>
          </a:p>
        </p:txBody>
      </p:sp>
      <p:pic>
        <p:nvPicPr>
          <p:cNvPr id="10" name="Picture 2" descr="https://pandia.ru/text/80/511/images/img1_1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32062" r="12072"/>
          <a:stretch/>
        </p:blipFill>
        <p:spPr bwMode="auto">
          <a:xfrm>
            <a:off x="8172400" y="567405"/>
            <a:ext cx="792088" cy="95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468" y="836712"/>
            <a:ext cx="27969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66C7D"/>
              </a:buClr>
            </a:pPr>
            <a:r>
              <a:rPr lang="ru-RU" sz="1400" i="1" dirty="0">
                <a:solidFill>
                  <a:prstClr val="black"/>
                </a:solidFill>
                <a:latin typeface="Georgia" pitchFamily="18" charset="0"/>
              </a:rPr>
              <a:t>Холмогорский муниципальный район с центром в селе Холмогоры образован в июне 1929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</a:rPr>
              <a:t>года, </a:t>
            </a:r>
            <a:r>
              <a:rPr lang="ru-RU" sz="1400" i="1" dirty="0" smtClean="0">
                <a:latin typeface="Georgia" pitchFamily="18" charset="0"/>
              </a:rPr>
              <a:t>граничит </a:t>
            </a:r>
            <a:r>
              <a:rPr lang="ru-RU" sz="1400" i="1" dirty="0">
                <a:latin typeface="Georgia" pitchFamily="18" charset="0"/>
              </a:rPr>
              <a:t>с </a:t>
            </a:r>
            <a:r>
              <a:rPr lang="ru-RU" sz="1400" i="1" dirty="0" smtClean="0">
                <a:latin typeface="Georgia" pitchFamily="18" charset="0"/>
              </a:rPr>
              <a:t>Приморским, </a:t>
            </a:r>
            <a:r>
              <a:rPr lang="ru-RU" sz="1400" i="1" dirty="0" err="1" smtClean="0">
                <a:latin typeface="Georgia" pitchFamily="18" charset="0"/>
              </a:rPr>
              <a:t>Пинежским</a:t>
            </a:r>
            <a:r>
              <a:rPr lang="ru-RU" sz="1400" i="1" dirty="0" smtClean="0">
                <a:latin typeface="Georgia" pitchFamily="18" charset="0"/>
              </a:rPr>
              <a:t>, </a:t>
            </a:r>
            <a:r>
              <a:rPr lang="ru-RU" sz="1400" i="1" dirty="0" err="1" smtClean="0">
                <a:latin typeface="Georgia" pitchFamily="18" charset="0"/>
              </a:rPr>
              <a:t>Виноградовским</a:t>
            </a:r>
            <a:r>
              <a:rPr lang="ru-RU" sz="1400" i="1" dirty="0" smtClean="0">
                <a:latin typeface="Georgia" pitchFamily="18" charset="0"/>
              </a:rPr>
              <a:t>, </a:t>
            </a:r>
            <a:r>
              <a:rPr lang="ru-RU" sz="1400" i="1" dirty="0" err="1" smtClean="0">
                <a:latin typeface="Georgia" pitchFamily="18" charset="0"/>
              </a:rPr>
              <a:t>Плесецким</a:t>
            </a:r>
            <a:r>
              <a:rPr lang="ru-RU" sz="1400" i="1" dirty="0" smtClean="0">
                <a:latin typeface="Georgia" pitchFamily="18" charset="0"/>
              </a:rPr>
              <a:t> районами и муниципальными образованиями </a:t>
            </a:r>
            <a:r>
              <a:rPr lang="ru-RU" sz="1400" i="1" dirty="0">
                <a:latin typeface="Georgia" pitchFamily="18" charset="0"/>
              </a:rPr>
              <a:t>«Город </a:t>
            </a:r>
            <a:r>
              <a:rPr lang="ru-RU" sz="1400" i="1" dirty="0" err="1">
                <a:latin typeface="Georgia" pitchFamily="18" charset="0"/>
              </a:rPr>
              <a:t>Новодвинск</a:t>
            </a:r>
            <a:r>
              <a:rPr lang="ru-RU" sz="1400" i="1" dirty="0" smtClean="0">
                <a:latin typeface="Georgia" pitchFamily="18" charset="0"/>
              </a:rPr>
              <a:t>» и  </a:t>
            </a:r>
            <a:r>
              <a:rPr lang="ru-RU" sz="1400" i="1" dirty="0">
                <a:latin typeface="Georgia" pitchFamily="18" charset="0"/>
              </a:rPr>
              <a:t>«Мирный» Архангельской </a:t>
            </a:r>
            <a:r>
              <a:rPr lang="ru-RU" sz="1400" i="1" dirty="0" smtClean="0">
                <a:latin typeface="Georgia" pitchFamily="18" charset="0"/>
              </a:rPr>
              <a:t>области</a:t>
            </a:r>
            <a:endParaRPr lang="ru-RU" sz="1400" i="1" dirty="0"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8863" y="293863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/>
              </a:rPr>
              <a:t>  </a:t>
            </a: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39524" r="20027" b="5651"/>
          <a:stretch/>
        </p:blipFill>
        <p:spPr bwMode="auto">
          <a:xfrm>
            <a:off x="2970611" y="4574514"/>
            <a:ext cx="686925" cy="5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t="2943" r="5321" b="11745"/>
          <a:stretch/>
        </p:blipFill>
        <p:spPr bwMode="auto">
          <a:xfrm>
            <a:off x="6156176" y="4459994"/>
            <a:ext cx="2825732" cy="187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32240" y="1844824"/>
            <a:ext cx="2130866" cy="203132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400" i="1" dirty="0">
                <a:latin typeface="Georgia" pitchFamily="18" charset="0"/>
              </a:rPr>
              <a:t>Муниципалитет является одним из наиболее насыщенных населенными пунктами муниципальных районов Архангельской области</a:t>
            </a:r>
          </a:p>
        </p:txBody>
      </p:sp>
      <p:sp>
        <p:nvSpPr>
          <p:cNvPr id="6" name="Минус 5"/>
          <p:cNvSpPr/>
          <p:nvPr/>
        </p:nvSpPr>
        <p:spPr>
          <a:xfrm>
            <a:off x="2312458" y="3959956"/>
            <a:ext cx="7272808" cy="471646"/>
          </a:xfrm>
          <a:prstGeom prst="mathMinus">
            <a:avLst>
              <a:gd name="adj1" fmla="val 8796"/>
            </a:avLst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11772" r="24273" b="10549"/>
          <a:stretch/>
        </p:blipFill>
        <p:spPr bwMode="auto">
          <a:xfrm>
            <a:off x="156468" y="3523412"/>
            <a:ext cx="2615332" cy="27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54863" y="567405"/>
            <a:ext cx="514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Холмогорский муниципальный район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42293" y="621864"/>
            <a:ext cx="197099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08000" lvl="0">
              <a:buClr>
                <a:srgbClr val="4E67C8"/>
              </a:buClr>
            </a:pPr>
            <a:endParaRPr lang="ru-RU" sz="1200" i="1" dirty="0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21025" y="548680"/>
            <a:ext cx="3283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Холмогорский район расположен на северо-востоке </a:t>
            </a:r>
            <a:r>
              <a:rPr lang="ru-RU" sz="1200" i="1" dirty="0">
                <a:latin typeface="Georgia" pitchFamily="18" charset="0"/>
              </a:rPr>
              <a:t>Архангельской области, </a:t>
            </a:r>
            <a:r>
              <a:rPr lang="ru-RU" sz="1200" i="1" dirty="0" smtClean="0">
                <a:latin typeface="Georgia" pitchFamily="18" charset="0"/>
              </a:rPr>
              <a:t>в </a:t>
            </a:r>
            <a:r>
              <a:rPr lang="ru-RU" sz="1200" i="1" dirty="0">
                <a:latin typeface="Georgia" pitchFamily="18" charset="0"/>
              </a:rPr>
              <a:t>нижнем течении Северной </a:t>
            </a:r>
            <a:r>
              <a:rPr lang="ru-RU" sz="1200" i="1" dirty="0" smtClean="0">
                <a:latin typeface="Georgia" pitchFamily="18" charset="0"/>
              </a:rPr>
              <a:t>Двины</a:t>
            </a:r>
            <a:endParaRPr lang="ru-RU" sz="1200" i="1" dirty="0"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8863" y="29249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/>
              </a:rPr>
              <a:t>  </a:t>
            </a: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41072" y="1254612"/>
            <a:ext cx="3263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Georgia" pitchFamily="18" charset="0"/>
                <a:ea typeface="Times New Roman"/>
              </a:rPr>
              <a:t>Климат </a:t>
            </a:r>
            <a:r>
              <a:rPr lang="ru-RU" sz="1200" i="1" dirty="0" smtClean="0">
                <a:latin typeface="Georgia" pitchFamily="18" charset="0"/>
                <a:ea typeface="Times New Roman"/>
              </a:rPr>
              <a:t>умеренно-континентальный </a:t>
            </a:r>
            <a:r>
              <a:rPr lang="ru-RU" sz="1200" i="1" dirty="0">
                <a:latin typeface="Georgia" pitchFamily="18" charset="0"/>
                <a:ea typeface="Times New Roman"/>
              </a:rPr>
              <a:t>с продолжительной холодной многоснежной зимой, короткой весной с неустойчивыми температурами, относительно коротким умеренно теплым увлажненным летом, продолжительной и ненастной осенью</a:t>
            </a:r>
            <a:endParaRPr lang="ru-RU" sz="1200" i="1" dirty="0">
              <a:latin typeface="Georgia" pitchFamily="18" charset="0"/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4067944" y="94184"/>
            <a:ext cx="4968552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ГЕОГРАФИЯ И КЛИМАТ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9158" y="2639234"/>
            <a:ext cx="3265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Территория </a:t>
            </a:r>
            <a:r>
              <a:rPr lang="ru-RU" sz="1200" i="1" dirty="0">
                <a:latin typeface="Georgia" pitchFamily="18" charset="0"/>
              </a:rPr>
              <a:t>Холмогорского муниципального района представляет собой обширную равнину, которая местами нарушается  конечно-моренными </a:t>
            </a:r>
            <a:r>
              <a:rPr lang="ru-RU" sz="1200" i="1" dirty="0" err="1">
                <a:latin typeface="Georgia" pitchFamily="18" charset="0"/>
              </a:rPr>
              <a:t>всхолмлениями</a:t>
            </a:r>
            <a:r>
              <a:rPr lang="ru-RU" sz="1200" i="1" dirty="0">
                <a:latin typeface="Georgia" pitchFamily="18" charset="0"/>
              </a:rPr>
              <a:t>, образовавшиеся в результате деятельности древнего ледника. Рельеф имеет равнинный характер, в основном средние высоты не превышают 200 метров над уровнем </a:t>
            </a:r>
            <a:r>
              <a:rPr lang="ru-RU" sz="1200" i="1" dirty="0" smtClean="0">
                <a:latin typeface="Georgia" pitchFamily="18" charset="0"/>
              </a:rPr>
              <a:t>моря </a:t>
            </a:r>
            <a:endParaRPr lang="ru-RU" sz="1200" i="1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17008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http://sacradamus.ru/wp-content/uploads/2012/02/x_4add2bad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3" y="4425753"/>
            <a:ext cx="3897764" cy="1968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599" y="1711384"/>
            <a:ext cx="259521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+mj-lt"/>
              </a:rPr>
              <a:t>Наибольший </a:t>
            </a:r>
            <a:r>
              <a:rPr lang="ru-RU" sz="1200" i="1" dirty="0">
                <a:latin typeface="+mj-lt"/>
              </a:rPr>
              <a:t>удельный вес в структуре земельного фонда Холмогорского муниципального района занимают земли лесного фонда (</a:t>
            </a:r>
            <a:r>
              <a:rPr lang="ru-RU" sz="1200" i="1" dirty="0" smtClean="0">
                <a:latin typeface="+mj-lt"/>
              </a:rPr>
              <a:t>88,5%). Площадь земель лесного фонда составляет около </a:t>
            </a:r>
            <a:r>
              <a:rPr lang="ru-RU" sz="1200" i="1" dirty="0">
                <a:latin typeface="+mj-lt"/>
              </a:rPr>
              <a:t>1,56 млн. </a:t>
            </a:r>
            <a:r>
              <a:rPr lang="ru-RU" sz="1200" i="1" dirty="0" smtClean="0">
                <a:latin typeface="+mj-lt"/>
              </a:rPr>
              <a:t>га. В составе лесов преобладают хвойные породы.</a:t>
            </a:r>
          </a:p>
          <a:p>
            <a:r>
              <a:rPr lang="ru-RU" sz="1200" i="1" dirty="0">
                <a:latin typeface="+mj-lt"/>
              </a:rPr>
              <a:t>Земли сельскохозяйственного назначения составляют 8,1 </a:t>
            </a:r>
            <a:r>
              <a:rPr lang="ru-RU" sz="1200" i="1" dirty="0" smtClean="0">
                <a:latin typeface="+mj-lt"/>
              </a:rPr>
              <a:t>% (136,9 тыс. га), земли </a:t>
            </a:r>
            <a:r>
              <a:rPr lang="ru-RU" sz="1200" i="1" dirty="0">
                <a:latin typeface="+mj-lt"/>
              </a:rPr>
              <a:t>населенных пунктов – </a:t>
            </a:r>
            <a:r>
              <a:rPr lang="ru-RU" sz="1200" i="1" dirty="0" smtClean="0">
                <a:latin typeface="+mj-lt"/>
              </a:rPr>
              <a:t>0,4% (6,9 тыс. га) , </a:t>
            </a:r>
            <a:r>
              <a:rPr lang="ru-RU" sz="1200" i="1" dirty="0">
                <a:latin typeface="+mj-lt"/>
              </a:rPr>
              <a:t>земли промышленности, энергетики, транспорта и пр. – 0,6</a:t>
            </a:r>
            <a:r>
              <a:rPr lang="ru-RU" sz="1200" i="1" dirty="0" smtClean="0">
                <a:latin typeface="+mj-lt"/>
              </a:rPr>
              <a:t>% (10,2 тыс. га), </a:t>
            </a:r>
            <a:r>
              <a:rPr lang="ru-RU" sz="1200" i="1" dirty="0">
                <a:latin typeface="+mj-lt"/>
              </a:rPr>
              <a:t>земли запаса – 2,4</a:t>
            </a:r>
            <a:r>
              <a:rPr lang="ru-RU" sz="1200" i="1" dirty="0" smtClean="0">
                <a:latin typeface="+mj-lt"/>
              </a:rPr>
              <a:t>% (39,1 тыс. га) </a:t>
            </a:r>
            <a:r>
              <a:rPr lang="ru-RU" sz="1200" i="1" dirty="0">
                <a:latin typeface="+mj-lt"/>
              </a:rPr>
              <a:t>.</a:t>
            </a:r>
            <a:endParaRPr lang="ru-RU" sz="1200" i="1" dirty="0" smtClean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ru-RU" sz="1200" i="1" dirty="0">
                <a:latin typeface="+mj-lt"/>
              </a:rPr>
              <a:t>В Холмогорском районе находится </a:t>
            </a:r>
            <a:r>
              <a:rPr lang="ru-RU" sz="1200" i="1" dirty="0" err="1">
                <a:latin typeface="+mj-lt"/>
              </a:rPr>
              <a:t>Товринское</a:t>
            </a:r>
            <a:r>
              <a:rPr lang="ru-RU" sz="1200" i="1" dirty="0">
                <a:latin typeface="+mj-lt"/>
              </a:rPr>
              <a:t> месторождение питьевых подземных вод (участок </a:t>
            </a:r>
            <a:r>
              <a:rPr lang="ru-RU" sz="1200" i="1" dirty="0" err="1">
                <a:latin typeface="+mj-lt"/>
              </a:rPr>
              <a:t>Валега</a:t>
            </a:r>
            <a:r>
              <a:rPr lang="ru-RU" sz="1200" i="1" dirty="0">
                <a:latin typeface="+mj-lt"/>
              </a:rPr>
              <a:t>), расположенное на левом берегу р. Сев. </a:t>
            </a:r>
            <a:r>
              <a:rPr lang="ru-RU" sz="1200" i="1" dirty="0" smtClean="0">
                <a:latin typeface="+mj-lt"/>
              </a:rPr>
              <a:t>Двины.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749362"/>
            <a:ext cx="553249" cy="467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2" y="1342609"/>
            <a:ext cx="533201" cy="413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https://img2.freepng.ru/20180425/qgq/kisspng-address-symbol-5ae01b2bce49c7.0049396815246364598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1" y="652208"/>
            <a:ext cx="533201" cy="4320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9513" y="802184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66C7D"/>
              </a:buClr>
            </a:pPr>
            <a:r>
              <a:rPr lang="ru-RU" sz="1400" b="1" i="1" dirty="0" smtClean="0">
                <a:solidFill>
                  <a:prstClr val="black"/>
                </a:solidFill>
                <a:latin typeface="Georgia"/>
              </a:rPr>
              <a:t>Площадь </a:t>
            </a:r>
            <a:r>
              <a:rPr lang="ru-RU" sz="1400" b="1" i="1" dirty="0">
                <a:solidFill>
                  <a:prstClr val="black"/>
                </a:solidFill>
                <a:latin typeface="Georgia"/>
              </a:rPr>
              <a:t>территории – 16827 </a:t>
            </a:r>
            <a:r>
              <a:rPr lang="ru-RU" sz="1400" b="1" i="1" dirty="0" smtClean="0">
                <a:solidFill>
                  <a:prstClr val="black"/>
                </a:solidFill>
                <a:latin typeface="Georgia"/>
              </a:rPr>
              <a:t>кв. км (2,8 % общей площади Архангельской области) </a:t>
            </a:r>
            <a:r>
              <a:rPr lang="ru-RU" sz="1400" b="1" i="1" baseline="30000" dirty="0" smtClean="0">
                <a:solidFill>
                  <a:prstClr val="black"/>
                </a:solidFill>
                <a:latin typeface="Georgia"/>
              </a:rPr>
              <a:t> 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677" y="1562016"/>
            <a:ext cx="21382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100" i="1" dirty="0">
                <a:solidFill>
                  <a:prstClr val="black"/>
                </a:solidFill>
              </a:rPr>
              <a:t>На территории района из минерально-сырьевых ресурсов имеются месторождения гипса,  песчано-гравийной смеси, пески строительные, глины для кирпичного производства, карбонатное сырье.</a:t>
            </a:r>
          </a:p>
          <a:p>
            <a:pPr lvl="0"/>
            <a:r>
              <a:rPr lang="ru-RU" sz="1100" i="1" dirty="0">
                <a:solidFill>
                  <a:prstClr val="black"/>
                </a:solidFill>
              </a:rPr>
              <a:t>Основными разрабатываемыми месторождениями являются месторождения песчано-гравийной смеси, песков строительных, в меньшей степени – месторождения гипса. Из 8 месторождений гипса разрабатывается 3: Южное, Озеро Сенное, Глубокое. В 2008 года на территории района  ООО «</a:t>
            </a:r>
            <a:r>
              <a:rPr lang="ru-RU" sz="1100" i="1" dirty="0" err="1">
                <a:solidFill>
                  <a:prstClr val="black"/>
                </a:solidFill>
              </a:rPr>
              <a:t>Кнауф</a:t>
            </a:r>
            <a:r>
              <a:rPr lang="ru-RU" sz="1100" i="1" dirty="0">
                <a:solidFill>
                  <a:prstClr val="black"/>
                </a:solidFill>
              </a:rPr>
              <a:t> Гипс Колпино» начало разработку месторождения гипса Глубокое. В настоящее время месторождение активно разрабатывается</a:t>
            </a:r>
            <a:endParaRPr lang="ru-RU" dirty="0"/>
          </a:p>
        </p:txBody>
      </p:sp>
      <p:pic>
        <p:nvPicPr>
          <p:cNvPr id="2066" name="Picture 18" descr="https://img2.freepng.ru/20181109/awj/kisspng-coal-mining-industry-brand-5be5949d0aeba2.90943034154177244504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54" y="1035976"/>
            <a:ext cx="622498" cy="43727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2661171" y="84527"/>
            <a:ext cx="6408712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СОЦИАЛЬНО – ЭКОНОМИЧЕСКИЕ  ПОКАЗАТЕЛИ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225686" y="794678"/>
            <a:ext cx="2536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Количество хозяйствующих субъектов</a:t>
            </a:r>
          </a:p>
        </p:txBody>
      </p:sp>
      <p:sp>
        <p:nvSpPr>
          <p:cNvPr id="12" name="Заголовок 5"/>
          <p:cNvSpPr txBox="1">
            <a:spLocks noGrp="1"/>
          </p:cNvSpPr>
          <p:nvPr>
            <p:ph sz="quarter" idx="1"/>
          </p:nvPr>
        </p:nvSpPr>
        <p:spPr>
          <a:xfrm>
            <a:off x="171686" y="2533686"/>
            <a:ext cx="2688922" cy="169277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Объем инвестиций в основной капитал в расчете на 1 жителя муниципального образования  - 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7,8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тыс. руб. (2019 г. –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10,9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 тыс. руб.)  </a:t>
            </a:r>
            <a:endParaRPr lang="ru-RU" sz="14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Заголовок 5"/>
          <p:cNvSpPr txBox="1">
            <a:spLocks/>
          </p:cNvSpPr>
          <p:nvPr/>
        </p:nvSpPr>
        <p:spPr>
          <a:xfrm>
            <a:off x="2952976" y="545216"/>
            <a:ext cx="2977602" cy="29238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300" b="1" dirty="0" smtClean="0">
                <a:solidFill>
                  <a:srgbClr val="002060"/>
                </a:solidFill>
                <a:latin typeface="+mj-lt"/>
              </a:rPr>
              <a:t>Ввод в действие жилых домов</a:t>
            </a:r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2952976" y="837604"/>
            <a:ext cx="1008112" cy="5909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9754 </a:t>
            </a:r>
          </a:p>
          <a:p>
            <a:pPr marL="0" indent="0" algn="ctr">
              <a:buFont typeface="Wingdings 2"/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кв. м. </a:t>
            </a:r>
            <a:r>
              <a:rPr lang="ru-RU" sz="1200" b="1" dirty="0" smtClean="0">
                <a:solidFill>
                  <a:srgbClr val="0070C0"/>
                </a:solidFill>
                <a:latin typeface="+mj-lt"/>
              </a:rPr>
              <a:t>       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263667" y="1055924"/>
            <a:ext cx="356220" cy="212836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900424" y="836220"/>
            <a:ext cx="981892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127,2 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%  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171686" y="4740231"/>
            <a:ext cx="2666158" cy="7386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Среднемесячная начисленная заработная плата</a:t>
            </a:r>
          </a:p>
        </p:txBody>
      </p:sp>
      <p:sp>
        <p:nvSpPr>
          <p:cNvPr id="17" name="Заголовок 5"/>
          <p:cNvSpPr txBox="1">
            <a:spLocks/>
          </p:cNvSpPr>
          <p:nvPr/>
        </p:nvSpPr>
        <p:spPr>
          <a:xfrm>
            <a:off x="177650" y="5636184"/>
            <a:ext cx="1171116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44,3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тыс. руб.</a:t>
            </a:r>
            <a:endParaRPr lang="ru-RU" sz="1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964952" y="5636184"/>
            <a:ext cx="981892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127,2 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%  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Минус 20"/>
          <p:cNvSpPr/>
          <p:nvPr/>
        </p:nvSpPr>
        <p:spPr>
          <a:xfrm>
            <a:off x="2747108" y="1419961"/>
            <a:ext cx="3168352" cy="226762"/>
          </a:xfrm>
          <a:prstGeom prst="mathMin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5953397" y="1409167"/>
            <a:ext cx="3024336" cy="226762"/>
          </a:xfrm>
          <a:prstGeom prst="mathMin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5"/>
          <p:cNvSpPr txBox="1">
            <a:spLocks/>
          </p:cNvSpPr>
          <p:nvPr/>
        </p:nvSpPr>
        <p:spPr>
          <a:xfrm>
            <a:off x="2952976" y="1608262"/>
            <a:ext cx="2977602" cy="4924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300" b="1" dirty="0" smtClean="0">
                <a:solidFill>
                  <a:srgbClr val="002060"/>
                </a:solidFill>
                <a:latin typeface="+mj-lt"/>
              </a:rPr>
              <a:t>Оборот организаций по ВЭД «Лесоводство и лесозаготовка»</a:t>
            </a:r>
          </a:p>
        </p:txBody>
      </p:sp>
      <p:sp>
        <p:nvSpPr>
          <p:cNvPr id="24" name="Заголовок 5"/>
          <p:cNvSpPr txBox="1">
            <a:spLocks/>
          </p:cNvSpPr>
          <p:nvPr/>
        </p:nvSpPr>
        <p:spPr>
          <a:xfrm>
            <a:off x="2981996" y="2871395"/>
            <a:ext cx="2933464" cy="89255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300" b="1" dirty="0" smtClean="0">
                <a:solidFill>
                  <a:srgbClr val="002060"/>
                </a:solidFill>
                <a:latin typeface="+mj-lt"/>
              </a:rPr>
              <a:t>Производство сельскохозяйственной продукции (все категории хозяйств)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43608" y="1780545"/>
            <a:ext cx="1002272" cy="50405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203</a:t>
            </a:r>
            <a:endParaRPr lang="ru-RU" sz="1000" dirty="0"/>
          </a:p>
        </p:txBody>
      </p:sp>
      <p:sp>
        <p:nvSpPr>
          <p:cNvPr id="27" name="Заголовок 5"/>
          <p:cNvSpPr txBox="1">
            <a:spLocks/>
          </p:cNvSpPr>
          <p:nvPr/>
        </p:nvSpPr>
        <p:spPr>
          <a:xfrm>
            <a:off x="2952976" y="2090635"/>
            <a:ext cx="1008112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982,4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млн. руб.</a:t>
            </a:r>
            <a:endParaRPr lang="ru-RU" sz="1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861736" y="2090635"/>
            <a:ext cx="1078416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+mj-lt"/>
              </a:rPr>
              <a:t>Рост в 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4,1 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раза  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Заголовок 5"/>
          <p:cNvSpPr txBox="1">
            <a:spLocks/>
          </p:cNvSpPr>
          <p:nvPr/>
        </p:nvSpPr>
        <p:spPr>
          <a:xfrm>
            <a:off x="2985734" y="3763947"/>
            <a:ext cx="1054340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807,2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млн. руб.</a:t>
            </a:r>
            <a:endParaRPr lang="ru-RU" sz="1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837044" y="3758830"/>
            <a:ext cx="1078416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96,9 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% 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4168292" y="4003168"/>
            <a:ext cx="356220" cy="164172"/>
          </a:xfrm>
          <a:prstGeom prst="rightArrow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Минус 32"/>
          <p:cNvSpPr/>
          <p:nvPr/>
        </p:nvSpPr>
        <p:spPr>
          <a:xfrm>
            <a:off x="2365390" y="4353504"/>
            <a:ext cx="7344816" cy="226762"/>
          </a:xfrm>
          <a:prstGeom prst="mathMin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5"/>
          <p:cNvSpPr txBox="1">
            <a:spLocks/>
          </p:cNvSpPr>
          <p:nvPr/>
        </p:nvSpPr>
        <p:spPr>
          <a:xfrm>
            <a:off x="6009941" y="552153"/>
            <a:ext cx="2911248" cy="29238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300" b="1" dirty="0" smtClean="0">
                <a:solidFill>
                  <a:srgbClr val="002060"/>
                </a:solidFill>
                <a:latin typeface="+mj-lt"/>
              </a:rPr>
              <a:t>Оборот розничной торговли</a:t>
            </a:r>
          </a:p>
        </p:txBody>
      </p:sp>
      <p:sp>
        <p:nvSpPr>
          <p:cNvPr id="36" name="Заголовок 5"/>
          <p:cNvSpPr txBox="1">
            <a:spLocks/>
          </p:cNvSpPr>
          <p:nvPr/>
        </p:nvSpPr>
        <p:spPr>
          <a:xfrm>
            <a:off x="6036939" y="2871395"/>
            <a:ext cx="2940793" cy="73250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300" b="1" dirty="0" smtClean="0">
                <a:solidFill>
                  <a:srgbClr val="002060"/>
                </a:solidFill>
                <a:latin typeface="+mj-lt"/>
              </a:rPr>
              <a:t>Производство молока во всех категориях хозяйств</a:t>
            </a:r>
          </a:p>
          <a:p>
            <a:pPr marL="0" indent="0" algn="ctr">
              <a:buFont typeface="Wingdings 2"/>
              <a:buNone/>
            </a:pPr>
            <a:endParaRPr lang="ru-RU" sz="13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7" name="Заголовок 5"/>
          <p:cNvSpPr txBox="1">
            <a:spLocks/>
          </p:cNvSpPr>
          <p:nvPr/>
        </p:nvSpPr>
        <p:spPr>
          <a:xfrm>
            <a:off x="6109163" y="815860"/>
            <a:ext cx="1008112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1211,3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млн. руб.</a:t>
            </a:r>
            <a:endParaRPr lang="ru-RU" sz="1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7806006" y="3603971"/>
            <a:ext cx="1078416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106,5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%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860386" y="822506"/>
            <a:ext cx="1078416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116,9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%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  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Заголовок 5"/>
          <p:cNvSpPr txBox="1">
            <a:spLocks/>
          </p:cNvSpPr>
          <p:nvPr/>
        </p:nvSpPr>
        <p:spPr>
          <a:xfrm>
            <a:off x="6037798" y="3591341"/>
            <a:ext cx="1008112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9802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тонн</a:t>
            </a:r>
            <a:endParaRPr lang="ru-RU" sz="1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3" name="Минус 42"/>
          <p:cNvSpPr/>
          <p:nvPr/>
        </p:nvSpPr>
        <p:spPr>
          <a:xfrm>
            <a:off x="5901531" y="2644633"/>
            <a:ext cx="3168352" cy="226762"/>
          </a:xfrm>
          <a:prstGeom prst="mathMin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Минус 43"/>
          <p:cNvSpPr/>
          <p:nvPr/>
        </p:nvSpPr>
        <p:spPr>
          <a:xfrm>
            <a:off x="2762226" y="2663489"/>
            <a:ext cx="3168352" cy="226762"/>
          </a:xfrm>
          <a:prstGeom prst="mathMin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3075" r="5599" b="3317"/>
          <a:stretch/>
        </p:blipFill>
        <p:spPr bwMode="auto">
          <a:xfrm>
            <a:off x="2843808" y="4587212"/>
            <a:ext cx="3490911" cy="174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Заголовок 5"/>
          <p:cNvSpPr txBox="1">
            <a:spLocks/>
          </p:cNvSpPr>
          <p:nvPr/>
        </p:nvSpPr>
        <p:spPr>
          <a:xfrm>
            <a:off x="6038941" y="1608262"/>
            <a:ext cx="2977602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Оборот организаций по ВЭД «Добыча полезных ископаемых»</a:t>
            </a:r>
          </a:p>
        </p:txBody>
      </p:sp>
      <p:sp>
        <p:nvSpPr>
          <p:cNvPr id="55" name="Заголовок 5"/>
          <p:cNvSpPr txBox="1">
            <a:spLocks/>
          </p:cNvSpPr>
          <p:nvPr/>
        </p:nvSpPr>
        <p:spPr>
          <a:xfrm>
            <a:off x="6036940" y="2108388"/>
            <a:ext cx="1008112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96,6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млн. руб.</a:t>
            </a:r>
            <a:endParaRPr lang="ru-RU" sz="1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7860386" y="2052902"/>
            <a:ext cx="1078416" cy="629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41,0 %</a:t>
            </a:r>
            <a:r>
              <a:rPr lang="ru-RU" sz="1000" dirty="0" smtClean="0">
                <a:solidFill>
                  <a:schemeClr val="tx1"/>
                </a:solidFill>
                <a:latin typeface="+mj-lt"/>
              </a:rPr>
              <a:t>  к 2019г</a:t>
            </a:r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22708" r="42864"/>
          <a:stretch/>
        </p:blipFill>
        <p:spPr bwMode="auto">
          <a:xfrm>
            <a:off x="7564498" y="4587212"/>
            <a:ext cx="1471997" cy="174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Пятиугольник 57"/>
          <p:cNvSpPr/>
          <p:nvPr/>
        </p:nvSpPr>
        <p:spPr>
          <a:xfrm>
            <a:off x="1412209" y="5757242"/>
            <a:ext cx="495495" cy="233824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право 72"/>
          <p:cNvSpPr/>
          <p:nvPr/>
        </p:nvSpPr>
        <p:spPr>
          <a:xfrm>
            <a:off x="7286229" y="1055923"/>
            <a:ext cx="356220" cy="212837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право 73"/>
          <p:cNvSpPr/>
          <p:nvPr/>
        </p:nvSpPr>
        <p:spPr>
          <a:xfrm>
            <a:off x="4253465" y="2314973"/>
            <a:ext cx="356220" cy="177923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право 75"/>
          <p:cNvSpPr/>
          <p:nvPr/>
        </p:nvSpPr>
        <p:spPr>
          <a:xfrm>
            <a:off x="7286229" y="2300390"/>
            <a:ext cx="356220" cy="192506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право 76"/>
          <p:cNvSpPr/>
          <p:nvPr/>
        </p:nvSpPr>
        <p:spPr>
          <a:xfrm>
            <a:off x="7240070" y="3852609"/>
            <a:ext cx="356220" cy="175818"/>
          </a:xfrm>
          <a:prstGeom prst="rightArrow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22719" r="46359"/>
          <a:stretch/>
        </p:blipFill>
        <p:spPr bwMode="auto">
          <a:xfrm>
            <a:off x="6228185" y="4587212"/>
            <a:ext cx="1368106" cy="174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объединение 1"/>
          <p:cNvSpPr/>
          <p:nvPr/>
        </p:nvSpPr>
        <p:spPr>
          <a:xfrm>
            <a:off x="1328720" y="1533342"/>
            <a:ext cx="432048" cy="113381"/>
          </a:xfrm>
          <a:prstGeom prst="flowChartMerg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аголовок 3"/>
          <p:cNvSpPr txBox="1">
            <a:spLocks/>
          </p:cNvSpPr>
          <p:nvPr/>
        </p:nvSpPr>
        <p:spPr>
          <a:xfrm>
            <a:off x="13341" y="0"/>
            <a:ext cx="5897880" cy="18864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923867" y="116632"/>
            <a:ext cx="6027981" cy="28803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ПРИОРИТЕТНЫЕ  ОТРАСЛИ  ЭКОНОМИКИ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2974351" y="1915566"/>
            <a:ext cx="2173713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j-lt"/>
              </a:rPr>
              <a:t>ДОБЫЧА</a:t>
            </a: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j-lt"/>
              </a:rPr>
              <a:t> 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j-lt"/>
              </a:rPr>
              <a:t>ГИПСА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24367" r="5555"/>
          <a:stretch/>
        </p:blipFill>
        <p:spPr bwMode="auto">
          <a:xfrm>
            <a:off x="7011954" y="2060848"/>
            <a:ext cx="1992290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99231" y="885963"/>
            <a:ext cx="2499589" cy="1169551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Предприятия группы ООО ПКП «Титан»;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ООО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«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Двинлеспром</a:t>
            </a:r>
            <a:r>
              <a:rPr lang="ru-RU" sz="1400" kern="0" dirty="0" smtClean="0"/>
              <a:t>»;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субъекты малого бизнеса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4710" r="2842" b="3937"/>
          <a:stretch/>
        </p:blipFill>
        <p:spPr bwMode="auto">
          <a:xfrm>
            <a:off x="6972198" y="828393"/>
            <a:ext cx="2032046" cy="1164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5"/>
          <p:cNvSpPr txBox="1">
            <a:spLocks/>
          </p:cNvSpPr>
          <p:nvPr/>
        </p:nvSpPr>
        <p:spPr>
          <a:xfrm>
            <a:off x="106691" y="779077"/>
            <a:ext cx="2984194" cy="523220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+mn-lt"/>
              </a:rPr>
              <a:t>Количество хозяйствующих субъектов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74351" y="568153"/>
            <a:ext cx="2304255" cy="338554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uLnTx/>
                <a:uFillTx/>
                <a:latin typeface="+mj-lt"/>
                <a:ea typeface="+mn-ea"/>
                <a:cs typeface="+mn-cs"/>
              </a:rPr>
              <a:t>ЛЕСОЗАГОТОВКА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352790" y="951551"/>
            <a:ext cx="1536103" cy="954107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kumimoji="0" lang="ru-RU" sz="14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Заготовка древесины в год более 500 тыс. </a:t>
            </a:r>
            <a:r>
              <a:rPr lang="ru-RU" sz="1400" i="1" dirty="0" smtClean="0"/>
              <a:t>м</a:t>
            </a:r>
            <a:r>
              <a:rPr lang="ru-RU" sz="1400" i="1" baseline="30000" dirty="0" smtClean="0"/>
              <a:t>3</a:t>
            </a:r>
            <a:endParaRPr kumimoji="0" lang="ru-RU" sz="14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07405" y="2360037"/>
            <a:ext cx="2499589" cy="738664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Архангельский филиал ООО «КНАУФ ГИПС КОЛПИНО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84278" y="2498536"/>
            <a:ext cx="1673124" cy="738664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kumimoji="0" lang="ru-RU" sz="1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Добыча гипса</a:t>
            </a:r>
            <a:r>
              <a:rPr kumimoji="0" lang="ru-RU" sz="14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до 600 тыс. тонн в год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Заголовок 5"/>
          <p:cNvSpPr txBox="1">
            <a:spLocks/>
          </p:cNvSpPr>
          <p:nvPr/>
        </p:nvSpPr>
        <p:spPr>
          <a:xfrm>
            <a:off x="2923867" y="3356992"/>
            <a:ext cx="321699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j-lt"/>
              </a:rPr>
              <a:t>СЕЛЬСКОЕ</a:t>
            </a: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j-lt"/>
              </a:rPr>
              <a:t> 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j-lt"/>
              </a:rPr>
              <a:t>ХОЗЯЙСТВО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72967" y="3789040"/>
            <a:ext cx="3847505" cy="1169551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АО «Холмогорский </a:t>
            </a:r>
            <a:r>
              <a:rPr lang="ru-RU" sz="1400" dirty="0" err="1">
                <a:solidFill>
                  <a:prstClr val="black"/>
                </a:solidFill>
              </a:rPr>
              <a:t>племзавод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ООО Агрофирма «Холмогорская»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СПК «</a:t>
            </a:r>
            <a:r>
              <a:rPr lang="ru-RU" sz="1400" dirty="0" err="1">
                <a:solidFill>
                  <a:prstClr val="black"/>
                </a:solidFill>
              </a:rPr>
              <a:t>Племзавод</a:t>
            </a:r>
            <a:r>
              <a:rPr lang="ru-RU" sz="1400" dirty="0">
                <a:solidFill>
                  <a:prstClr val="black"/>
                </a:solidFill>
              </a:rPr>
              <a:t> «</a:t>
            </a:r>
            <a:r>
              <a:rPr lang="ru-RU" sz="1400" dirty="0" err="1">
                <a:solidFill>
                  <a:prstClr val="black"/>
                </a:solidFill>
              </a:rPr>
              <a:t>Кехта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АО «</a:t>
            </a:r>
            <a:r>
              <a:rPr lang="ru-RU" sz="1400" dirty="0" err="1">
                <a:solidFill>
                  <a:prstClr val="black"/>
                </a:solidFill>
              </a:rPr>
              <a:t>Хаврогорское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Крестьянско-фермерские </a:t>
            </a:r>
            <a:r>
              <a:rPr lang="ru-RU" sz="1400" dirty="0" smtClean="0">
                <a:solidFill>
                  <a:prstClr val="black"/>
                </a:solidFill>
              </a:rPr>
              <a:t>хозяйства (16)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07680" y="5088551"/>
            <a:ext cx="3008736" cy="1169551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 smtClean="0">
                <a:solidFill>
                  <a:prstClr val="black"/>
                </a:solidFill>
              </a:rPr>
              <a:t>В 2020 году произведено</a:t>
            </a:r>
            <a:r>
              <a:rPr lang="en-US" sz="1400" b="1" i="1" dirty="0" smtClean="0">
                <a:solidFill>
                  <a:prstClr val="black"/>
                </a:solidFill>
              </a:rPr>
              <a:t> </a:t>
            </a:r>
            <a:endParaRPr lang="ru-RU" sz="1400" b="1" i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1400" i="1" dirty="0" smtClean="0">
                <a:solidFill>
                  <a:prstClr val="black"/>
                </a:solidFill>
              </a:rPr>
              <a:t>9,0 тыс. тонн молока; </a:t>
            </a:r>
          </a:p>
          <a:p>
            <a:pPr lvl="0" algn="ctr"/>
            <a:r>
              <a:rPr lang="ru-RU" sz="1400" i="1" dirty="0" smtClean="0">
                <a:solidFill>
                  <a:prstClr val="black"/>
                </a:solidFill>
              </a:rPr>
              <a:t>8,6 тыс. тонн картофеля;</a:t>
            </a:r>
          </a:p>
          <a:p>
            <a:pPr lvl="0" algn="ctr"/>
            <a:r>
              <a:rPr lang="ru-RU" sz="1400" i="1" dirty="0" smtClean="0">
                <a:solidFill>
                  <a:prstClr val="black"/>
                </a:solidFill>
              </a:rPr>
              <a:t>450 тонн овощей</a:t>
            </a:r>
          </a:p>
          <a:p>
            <a:pPr lvl="0" algn="ctr"/>
            <a:endParaRPr lang="ru-RU" sz="1400" i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1" r="6290" b="1969"/>
          <a:stretch/>
        </p:blipFill>
        <p:spPr bwMode="auto">
          <a:xfrm>
            <a:off x="2923867" y="3735524"/>
            <a:ext cx="2049100" cy="156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Овал 30"/>
          <p:cNvSpPr/>
          <p:nvPr/>
        </p:nvSpPr>
        <p:spPr>
          <a:xfrm>
            <a:off x="141441" y="1409764"/>
            <a:ext cx="2756451" cy="95627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203</a:t>
            </a:r>
            <a:r>
              <a:rPr lang="ru-RU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организации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513</a:t>
            </a: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индивидуальных предпринимателя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11459" r="20927" b="8274"/>
          <a:stretch/>
        </p:blipFill>
        <p:spPr bwMode="auto">
          <a:xfrm>
            <a:off x="75056" y="2780928"/>
            <a:ext cx="2817176" cy="258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148064" y="587167"/>
            <a:ext cx="3672408" cy="276999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171450" lvl="0" indent="-171450" algn="ctr">
              <a:buFont typeface="Wingdings" pitchFamily="2" charset="2"/>
              <a:buChar char="Ø"/>
            </a:pPr>
            <a:r>
              <a:rPr lang="ru-RU" sz="1200" kern="0" dirty="0" smtClean="0"/>
              <a:t>Занято в отрасли более 300 работников</a:t>
            </a:r>
            <a:endParaRPr kumimoji="0" lang="ru-RU" sz="12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025069" y="1972556"/>
            <a:ext cx="2231580" cy="461665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171450" lvl="0" indent="-171450" algn="ctr">
              <a:buFont typeface="Wingdings" pitchFamily="2" charset="2"/>
              <a:buChar char="Ø"/>
            </a:pPr>
            <a:r>
              <a:rPr lang="ru-RU" sz="1200" kern="0" dirty="0" smtClean="0"/>
              <a:t>Занято на производстве 50 человек</a:t>
            </a:r>
            <a:endParaRPr kumimoji="0" lang="ru-RU" sz="12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035822" y="5442493"/>
            <a:ext cx="2088233" cy="461665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171450" lvl="0" indent="-171450" algn="ctr">
              <a:buFont typeface="Wingdings" pitchFamily="2" charset="2"/>
              <a:buChar char="Ø"/>
            </a:pPr>
            <a:r>
              <a:rPr lang="ru-RU" sz="1200" kern="0" dirty="0" smtClean="0"/>
              <a:t>Занято в хозяйствах района 250 человек</a:t>
            </a:r>
            <a:endParaRPr kumimoji="0" lang="ru-RU" sz="12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2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1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4296" y="545030"/>
            <a:ext cx="1562200" cy="2288561"/>
          </a:xfrm>
          <a:ln>
            <a:noFill/>
          </a:ln>
        </p:spPr>
        <p:txBody>
          <a:bodyPr/>
          <a:lstStyle/>
          <a:p>
            <a:pPr algn="ctr"/>
            <a:r>
              <a:rPr lang="ru-RU" sz="1100" b="0" dirty="0" smtClean="0">
                <a:solidFill>
                  <a:schemeClr val="tx1"/>
                </a:solidFill>
              </a:rPr>
              <a:t>Число субъектов МСП</a:t>
            </a:r>
            <a:r>
              <a:rPr lang="ru-RU" sz="1100" b="0" dirty="0">
                <a:solidFill>
                  <a:schemeClr val="tx1"/>
                </a:solidFill>
              </a:rPr>
              <a:t>, </a:t>
            </a:r>
            <a:r>
              <a:rPr lang="ru-RU" sz="1100" b="0" dirty="0" smtClean="0">
                <a:solidFill>
                  <a:schemeClr val="tx1"/>
                </a:solidFill>
              </a:rPr>
              <a:t>зарегистрированных на территории Холмогорского муниципального района по состоянию на 1 января 2021 г., включенных в единый реестр субъектов МСП</a:t>
            </a:r>
            <a:br>
              <a:rPr lang="ru-RU" sz="1100" b="0" dirty="0" smtClean="0">
                <a:solidFill>
                  <a:schemeClr val="tx1"/>
                </a:solidFill>
              </a:rPr>
            </a:br>
            <a:endParaRPr lang="ru-RU" sz="1100" b="0" dirty="0">
              <a:solidFill>
                <a:schemeClr val="tx1"/>
              </a:solidFill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375510" y="155536"/>
            <a:ext cx="2572358" cy="28803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/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МАЛЫЙ БИЗНЕС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8700" r="24373" b="9047"/>
          <a:stretch/>
        </p:blipFill>
        <p:spPr bwMode="auto">
          <a:xfrm>
            <a:off x="5456026" y="4082987"/>
            <a:ext cx="1872208" cy="181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1648" r="29219" b="8886"/>
          <a:stretch/>
        </p:blipFill>
        <p:spPr bwMode="auto">
          <a:xfrm>
            <a:off x="2966005" y="3992856"/>
            <a:ext cx="2002182" cy="239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7934" y="554347"/>
            <a:ext cx="3558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ОТРАСЛЕВОЕ РАСПРЕДЕЛЕНИЕ: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08374" y="764704"/>
            <a:ext cx="44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70C0"/>
                </a:solidFill>
              </a:rPr>
              <a:t>125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98389" y="1052736"/>
            <a:ext cx="44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08374" y="1340768"/>
            <a:ext cx="44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B050"/>
                </a:solidFill>
              </a:rPr>
              <a:t>39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98389" y="1628800"/>
            <a:ext cx="445716" cy="33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7030A0"/>
                </a:solidFill>
              </a:rPr>
              <a:t>27</a:t>
            </a:r>
            <a:endParaRPr lang="ru-RU" sz="1200" b="1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2898389" y="1923862"/>
            <a:ext cx="44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B0F0"/>
                </a:solidFill>
              </a:rPr>
              <a:t>26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98389" y="2249936"/>
            <a:ext cx="445716" cy="33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D6A300"/>
                </a:solidFill>
              </a:rPr>
              <a:t>24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73145" y="2529280"/>
            <a:ext cx="44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3399FF"/>
                </a:solidFill>
              </a:rPr>
              <a:t>15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08374" y="2833591"/>
            <a:ext cx="375258" cy="33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FF9999"/>
                </a:solidFill>
              </a:rPr>
              <a:t>14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31279" y="3068960"/>
            <a:ext cx="375258" cy="33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CC00"/>
                </a:solidFill>
              </a:rPr>
              <a:t>11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43603" y="3360598"/>
            <a:ext cx="375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AA72D4"/>
                </a:solidFill>
              </a:rPr>
              <a:t>79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38" y="889692"/>
            <a:ext cx="4423906" cy="289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20"/>
          <p:cNvSpPr/>
          <p:nvPr/>
        </p:nvSpPr>
        <p:spPr>
          <a:xfrm>
            <a:off x="6697047" y="528355"/>
            <a:ext cx="940547" cy="47269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450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03215" y="2977607"/>
            <a:ext cx="146127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ea typeface="Times New Roman"/>
              </a:rPr>
              <a:t>26,7 % </a:t>
            </a:r>
            <a:r>
              <a:rPr lang="ru-RU" sz="1000" dirty="0" smtClean="0">
                <a:ea typeface="Times New Roman"/>
              </a:rPr>
              <a:t>- </a:t>
            </a:r>
            <a:r>
              <a:rPr lang="ru-RU" sz="1100" dirty="0" smtClean="0">
                <a:ea typeface="Times New Roman"/>
              </a:rPr>
              <a:t>доля занятых </a:t>
            </a:r>
            <a:r>
              <a:rPr lang="ru-RU" sz="1100" dirty="0">
                <a:ea typeface="Times New Roman"/>
              </a:rPr>
              <a:t>в сфере малого и среднего </a:t>
            </a:r>
            <a:r>
              <a:rPr lang="ru-RU" sz="1100" dirty="0" smtClean="0">
                <a:ea typeface="Times New Roman"/>
              </a:rPr>
              <a:t>предприниматель-</a:t>
            </a:r>
            <a:r>
              <a:rPr lang="ru-RU" sz="1100" dirty="0" err="1" smtClean="0">
                <a:ea typeface="Times New Roman"/>
              </a:rPr>
              <a:t>ства</a:t>
            </a:r>
            <a:r>
              <a:rPr lang="ru-RU" sz="1100" dirty="0" smtClean="0">
                <a:ea typeface="Times New Roman"/>
              </a:rPr>
              <a:t> от </a:t>
            </a:r>
            <a:r>
              <a:rPr lang="ru-RU" sz="1100" dirty="0">
                <a:ea typeface="Times New Roman"/>
              </a:rPr>
              <a:t>общей </a:t>
            </a:r>
            <a:r>
              <a:rPr lang="ru-RU" sz="1100" dirty="0" smtClean="0">
                <a:ea typeface="Times New Roman"/>
              </a:rPr>
              <a:t>численности </a:t>
            </a:r>
            <a:r>
              <a:rPr lang="ru-RU" sz="1100" dirty="0">
                <a:ea typeface="Times New Roman"/>
              </a:rPr>
              <a:t>занятых в экономике района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38490" y="4773925"/>
            <a:ext cx="153782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ea typeface="Times New Roman"/>
              </a:rPr>
              <a:t>87 % </a:t>
            </a:r>
            <a:r>
              <a:rPr lang="ru-RU" sz="1000" dirty="0" smtClean="0">
                <a:ea typeface="Times New Roman"/>
              </a:rPr>
              <a:t>- </a:t>
            </a:r>
            <a:r>
              <a:rPr lang="ru-RU" sz="1100" dirty="0" smtClean="0">
                <a:ea typeface="Times New Roman"/>
              </a:rPr>
              <a:t>доля закупок у субъектов МСП, социально-ориентированных некоммерческих организаций в совокупном объеме закупок</a:t>
            </a:r>
            <a:endParaRPr lang="ru-RU" sz="1100" dirty="0"/>
          </a:p>
        </p:txBody>
      </p:sp>
      <p:sp>
        <p:nvSpPr>
          <p:cNvPr id="9" name="Минус 8"/>
          <p:cNvSpPr/>
          <p:nvPr/>
        </p:nvSpPr>
        <p:spPr>
          <a:xfrm>
            <a:off x="2123728" y="3644730"/>
            <a:ext cx="5998575" cy="275132"/>
          </a:xfrm>
          <a:prstGeom prst="mathMinus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7"/>
                <a:tile tx="0" ty="0" sx="100000" sy="100000" flip="none" algn="tl"/>
              </a:blipFill>
            </a:endParaRPr>
          </a:p>
        </p:txBody>
      </p:sp>
      <p:sp>
        <p:nvSpPr>
          <p:cNvPr id="22" name="Блок-схема: объединение 21"/>
          <p:cNvSpPr/>
          <p:nvPr/>
        </p:nvSpPr>
        <p:spPr>
          <a:xfrm>
            <a:off x="1154417" y="1758896"/>
            <a:ext cx="720080" cy="164966"/>
          </a:xfrm>
          <a:prstGeom prst="flowChartMerg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819" y="2006060"/>
            <a:ext cx="26190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5709" y="1886657"/>
            <a:ext cx="24458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/>
              <a:t>Имущественная поддержка:</a:t>
            </a:r>
          </a:p>
          <a:p>
            <a:pPr lvl="0"/>
            <a:r>
              <a:rPr lang="ru-RU" sz="1100" i="1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100" i="1" dirty="0">
                <a:solidFill>
                  <a:prstClr val="black"/>
                </a:solidFill>
              </a:rPr>
              <a:t>имущества, включенного в Перечень муниципального имущества Холмогорского муниципального района, предназначенного для передачи во владение и (или) пользование субъектам </a:t>
            </a:r>
            <a:r>
              <a:rPr lang="ru-RU" sz="1100" i="1" dirty="0" smtClean="0">
                <a:solidFill>
                  <a:prstClr val="black"/>
                </a:solidFill>
              </a:rPr>
              <a:t>МСП</a:t>
            </a:r>
            <a:endParaRPr lang="ru-RU" sz="1100" b="1" i="1" dirty="0"/>
          </a:p>
        </p:txBody>
      </p:sp>
      <p:pic>
        <p:nvPicPr>
          <p:cNvPr id="1028" name="Picture 4" descr="https://tasks.lt/wp-content/uploads/2018/01/nauja-informacij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2" y="4773925"/>
            <a:ext cx="52302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75709" y="4709318"/>
            <a:ext cx="260998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/>
              <a:t>Информационная поддержка</a:t>
            </a:r>
            <a:r>
              <a:rPr lang="ru-RU" sz="1100" i="1" dirty="0" smtClean="0"/>
              <a:t>: </a:t>
            </a:r>
          </a:p>
          <a:p>
            <a:r>
              <a:rPr lang="ru-RU" sz="1100" i="1" dirty="0" smtClean="0"/>
              <a:t>На официальном сайте администрации Холмогорского муниципального района размещение информации по всем видам поддержки субъектов МСП;</a:t>
            </a:r>
          </a:p>
          <a:p>
            <a:r>
              <a:rPr lang="ru-RU" sz="1100" i="1" dirty="0" smtClean="0"/>
              <a:t>Рассылка информационных писем по вопросам поддержки предпринимательства</a:t>
            </a:r>
            <a:endParaRPr lang="ru-RU" sz="1100" i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90536" y="3394370"/>
            <a:ext cx="249753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/>
              <a:t>Финансовая поддержка</a:t>
            </a:r>
            <a:r>
              <a:rPr lang="ru-RU" sz="1100" i="1" dirty="0" smtClean="0"/>
              <a:t>: </a:t>
            </a:r>
          </a:p>
          <a:p>
            <a:r>
              <a:rPr lang="ru-RU" sz="1100" i="1" dirty="0" smtClean="0"/>
              <a:t>Поддержка субъектов малых форм хозяйствования в целях развития сельскохозяйственного производства, а также поддержка </a:t>
            </a:r>
            <a:r>
              <a:rPr lang="ru-RU" sz="1100" i="1" dirty="0" err="1" smtClean="0"/>
              <a:t>сомозанятости</a:t>
            </a:r>
            <a:r>
              <a:rPr lang="ru-RU" sz="1100" i="1" dirty="0" smtClean="0"/>
              <a:t> местного населения</a:t>
            </a:r>
            <a:endParaRPr lang="ru-RU" sz="1100" i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0" r="14404"/>
          <a:stretch/>
        </p:blipFill>
        <p:spPr bwMode="auto">
          <a:xfrm>
            <a:off x="-10002" y="1936713"/>
            <a:ext cx="532910" cy="49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ttps://adygvoice.ru/wp-content/uploads/2020/08/UoBxSmD3FUWg7rUfD2ya-e15072120851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0" y="775385"/>
            <a:ext cx="2717375" cy="9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27069" r="22038" b="10495"/>
          <a:stretch/>
        </p:blipFill>
        <p:spPr bwMode="auto">
          <a:xfrm>
            <a:off x="9009" y="3517230"/>
            <a:ext cx="507708" cy="48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Минус 37"/>
          <p:cNvSpPr/>
          <p:nvPr/>
        </p:nvSpPr>
        <p:spPr>
          <a:xfrm>
            <a:off x="7535596" y="4565302"/>
            <a:ext cx="1476298" cy="288032"/>
          </a:xfrm>
          <a:prstGeom prst="mathMinus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Минус 38"/>
          <p:cNvSpPr/>
          <p:nvPr/>
        </p:nvSpPr>
        <p:spPr>
          <a:xfrm>
            <a:off x="7495703" y="2689575"/>
            <a:ext cx="1476298" cy="288032"/>
          </a:xfrm>
          <a:prstGeom prst="mathMinus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3"/>
          <p:cNvSpPr txBox="1">
            <a:spLocks/>
          </p:cNvSpPr>
          <p:nvPr/>
        </p:nvSpPr>
        <p:spPr>
          <a:xfrm>
            <a:off x="13341" y="0"/>
            <a:ext cx="5897880" cy="18864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9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a.d-cd.net/6d89234s-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41" y="490393"/>
            <a:ext cx="2274916" cy="1147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4462894" y="162593"/>
            <a:ext cx="4501894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ИНФРАСТРУКТУРНОЕ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РАЗВИТИЕ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Текст 5"/>
          <p:cNvSpPr txBox="1">
            <a:spLocks noGrp="1"/>
          </p:cNvSpPr>
          <p:nvPr>
            <p:ph type="body" idx="2"/>
          </p:nvPr>
        </p:nvSpPr>
        <p:spPr>
          <a:xfrm>
            <a:off x="3027872" y="1207318"/>
            <a:ext cx="2206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АВТОМОБИЛЬНЫЕ ДОРОГИ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97767" y="1492162"/>
            <a:ext cx="16561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000" b="1" i="1" dirty="0" smtClean="0"/>
              <a:t>ФЕДЕРАЛЬНЫЕ</a:t>
            </a:r>
            <a:r>
              <a:rPr lang="ru-RU" sz="1100" b="1" i="1" dirty="0" smtClean="0"/>
              <a:t> </a:t>
            </a:r>
          </a:p>
          <a:p>
            <a:endParaRPr lang="ru-RU" sz="1100" b="1" i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534603" y="1429537"/>
            <a:ext cx="40698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160,8 км</a:t>
            </a:r>
            <a:r>
              <a:rPr lang="ru-RU" sz="1400" b="1" i="1" dirty="0" smtClean="0"/>
              <a:t>.       </a:t>
            </a:r>
            <a:r>
              <a:rPr lang="ru-RU" sz="1200" b="1" i="1" dirty="0" smtClean="0"/>
              <a:t>М-8 Москва - Архангельск  </a:t>
            </a:r>
          </a:p>
          <a:p>
            <a:endParaRPr lang="ru-RU" sz="1100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897767" y="1707605"/>
            <a:ext cx="1728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000" b="1" i="1" dirty="0" smtClean="0"/>
              <a:t>РЕГИОНАЛЬНЫЕ</a:t>
            </a:r>
            <a:r>
              <a:rPr lang="ru-RU" sz="1100" b="1" i="1" dirty="0" smtClean="0"/>
              <a:t> </a:t>
            </a:r>
          </a:p>
          <a:p>
            <a:endParaRPr lang="ru-RU" sz="1100" b="1" i="1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2897767" y="1944601"/>
            <a:ext cx="15175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000" b="1" i="1" dirty="0" smtClean="0"/>
              <a:t>МЕСТНЫЕ</a:t>
            </a:r>
          </a:p>
          <a:p>
            <a:endParaRPr lang="ru-RU" sz="1100" b="1" i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4553950" y="1668064"/>
            <a:ext cx="10801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516,5 км.  </a:t>
            </a:r>
          </a:p>
          <a:p>
            <a:endParaRPr lang="ru-RU" sz="1100" b="1" i="1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534602" y="1906591"/>
            <a:ext cx="10801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444,3 км.  </a:t>
            </a:r>
          </a:p>
          <a:p>
            <a:endParaRPr lang="ru-RU" sz="1100" b="1" i="1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3115267" y="2322674"/>
            <a:ext cx="1944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ЛЕДОВЫЕ ПЕРЕПРАВЫ</a:t>
            </a:r>
          </a:p>
        </p:txBody>
      </p:sp>
      <p:sp>
        <p:nvSpPr>
          <p:cNvPr id="15" name="Блок-схема: объединение 14"/>
          <p:cNvSpPr/>
          <p:nvPr/>
        </p:nvSpPr>
        <p:spPr>
          <a:xfrm>
            <a:off x="3762167" y="1421667"/>
            <a:ext cx="432048" cy="77245"/>
          </a:xfrm>
          <a:prstGeom prst="flowChartMer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963450" y="2636912"/>
            <a:ext cx="2512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200" b="1" dirty="0" smtClean="0"/>
              <a:t>14 переправ и 3 зимника</a:t>
            </a:r>
          </a:p>
          <a:p>
            <a:pPr algn="ctr"/>
            <a:r>
              <a:rPr lang="ru-RU" sz="1200" b="1" dirty="0" smtClean="0"/>
              <a:t>13,3 км.</a:t>
            </a:r>
          </a:p>
        </p:txBody>
      </p:sp>
      <p:sp>
        <p:nvSpPr>
          <p:cNvPr id="18" name="Текст 5"/>
          <p:cNvSpPr txBox="1">
            <a:spLocks/>
          </p:cNvSpPr>
          <p:nvPr/>
        </p:nvSpPr>
        <p:spPr>
          <a:xfrm>
            <a:off x="2897767" y="531927"/>
            <a:ext cx="364562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ТРАНСПОРТНАЯ ДОСТУПНОСТЬ</a:t>
            </a:r>
          </a:p>
        </p:txBody>
      </p:sp>
      <p:pic>
        <p:nvPicPr>
          <p:cNvPr id="1026" name="Picture 2" descr="https://dvinainvest.ru/upload/resize_cache/uf/4f5/55_55_1/4f59cd0c2ed0d86c1fe9bff01494f4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60" y="837482"/>
            <a:ext cx="523875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Текст 5"/>
          <p:cNvSpPr txBox="1">
            <a:spLocks/>
          </p:cNvSpPr>
          <p:nvPr/>
        </p:nvSpPr>
        <p:spPr>
          <a:xfrm>
            <a:off x="3586055" y="855764"/>
            <a:ext cx="298347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ea typeface="Times New Roman"/>
              </a:rPr>
              <a:t>АВТОМОБИЛЬНЫЙ ТРАНСПОРТ</a:t>
            </a:r>
          </a:p>
        </p:txBody>
      </p:sp>
      <p:sp>
        <p:nvSpPr>
          <p:cNvPr id="22" name="Блок-схема: объединение 21"/>
          <p:cNvSpPr/>
          <p:nvPr/>
        </p:nvSpPr>
        <p:spPr>
          <a:xfrm>
            <a:off x="3871741" y="2568895"/>
            <a:ext cx="432048" cy="77245"/>
          </a:xfrm>
          <a:prstGeom prst="flowChartMer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dvinainvest.ru/upload/resize_cache/uf/8ee/55_55_1/8ee7ceabadd1025d1571a66ad44b0e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06" y="5005283"/>
            <a:ext cx="523875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vinainvest.ru/upload/resize_cache/uf/572/55_55_1/572dff9f294d3ee9ad1d449c019811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22" y="3190905"/>
            <a:ext cx="5238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Текст 5"/>
          <p:cNvSpPr txBox="1">
            <a:spLocks/>
          </p:cNvSpPr>
          <p:nvPr/>
        </p:nvSpPr>
        <p:spPr>
          <a:xfrm>
            <a:off x="3586055" y="3214331"/>
            <a:ext cx="2473233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ea typeface="Times New Roman"/>
              </a:rPr>
              <a:t>ВОДНЫЙ  ТРАНСПОРТ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46289" y="3453307"/>
            <a:ext cx="4091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ea typeface="Times New Roman"/>
              </a:rPr>
              <a:t>Речные пассажирские и грузоперевозки:</a:t>
            </a:r>
            <a:r>
              <a:rPr lang="ru-RU" sz="1200" dirty="0" smtClean="0">
                <a:ea typeface="Times New Roman"/>
              </a:rPr>
              <a:t> ООО «</a:t>
            </a:r>
            <a:r>
              <a:rPr lang="ru-RU" sz="1200" dirty="0" err="1" smtClean="0">
                <a:ea typeface="Times New Roman"/>
              </a:rPr>
              <a:t>Устьпинежский</a:t>
            </a:r>
            <a:r>
              <a:rPr lang="ru-RU" sz="1200" dirty="0" smtClean="0">
                <a:ea typeface="Times New Roman"/>
              </a:rPr>
              <a:t> ЛПХ», ООО «Речные специалисты», индивидуальные предприниматели</a:t>
            </a:r>
          </a:p>
          <a:p>
            <a:r>
              <a:rPr lang="ru-RU" sz="1200" b="1" dirty="0" smtClean="0">
                <a:ea typeface="Times New Roman"/>
              </a:rPr>
              <a:t>Маршруты:</a:t>
            </a:r>
            <a:r>
              <a:rPr lang="ru-RU" sz="1200" dirty="0" smtClean="0">
                <a:ea typeface="Times New Roman"/>
              </a:rPr>
              <a:t>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Ныкола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– Двинское,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Усть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-Емца –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Пиньгиша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,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Усть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-Емца –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Пиньгиша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–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Пукшеньга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,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Копачево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–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Ичково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, Усть-Пинега – Береза,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Ломоносово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– Холмогоры, Матера 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–</a:t>
            </a:r>
            <a:r>
              <a:rPr lang="ru-RU" sz="1200" dirty="0" err="1" smtClean="0">
                <a:solidFill>
                  <a:prstClr val="black"/>
                </a:solidFill>
                <a:ea typeface="Times New Roman"/>
              </a:rPr>
              <a:t>Ухтострово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, </a:t>
            </a:r>
            <a:r>
              <a:rPr lang="ru-RU" sz="1200" dirty="0" err="1" smtClean="0">
                <a:solidFill>
                  <a:prstClr val="black"/>
                </a:solidFill>
                <a:ea typeface="Times New Roman"/>
              </a:rPr>
              <a:t>Паленьга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- Светлый </a:t>
            </a:r>
            <a:endParaRPr lang="ru-RU" sz="1000" dirty="0">
              <a:ea typeface="Times New Roman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5436097" y="1556793"/>
            <a:ext cx="197974" cy="111272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941971" y="5589240"/>
            <a:ext cx="6004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b="1" dirty="0" smtClean="0">
                <a:ea typeface="Times New Roman"/>
              </a:rPr>
              <a:t>Протяженность железнодорожной дороги – 90 км. </a:t>
            </a: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Дорога </a:t>
            </a:r>
            <a:r>
              <a:rPr lang="ru-RU" sz="1200" dirty="0">
                <a:latin typeface="Times New Roman"/>
                <a:ea typeface="Times New Roman"/>
              </a:rPr>
              <a:t>соединяет г. Архангельск и с. Карпогоры. Железнодорожная дорога оборудована станциями </a:t>
            </a:r>
            <a:r>
              <a:rPr lang="ru-RU" sz="1200" dirty="0" err="1">
                <a:latin typeface="Times New Roman"/>
                <a:ea typeface="Times New Roman"/>
              </a:rPr>
              <a:t>Кеницы</a:t>
            </a:r>
            <a:r>
              <a:rPr lang="ru-RU" sz="1200" dirty="0">
                <a:latin typeface="Times New Roman"/>
                <a:ea typeface="Times New Roman"/>
              </a:rPr>
              <a:t>,  </a:t>
            </a:r>
            <a:r>
              <a:rPr lang="ru-RU" sz="1200" dirty="0" err="1">
                <a:latin typeface="Times New Roman"/>
                <a:ea typeface="Times New Roman"/>
              </a:rPr>
              <a:t>Луковецкий</a:t>
            </a:r>
            <a:r>
              <a:rPr lang="ru-RU" sz="1200" dirty="0">
                <a:latin typeface="Times New Roman"/>
                <a:ea typeface="Times New Roman"/>
              </a:rPr>
              <a:t>,  </a:t>
            </a:r>
            <a:r>
              <a:rPr lang="ru-RU" sz="1200" dirty="0" err="1">
                <a:latin typeface="Times New Roman"/>
                <a:ea typeface="Times New Roman"/>
              </a:rPr>
              <a:t>Паленьга</a:t>
            </a:r>
            <a:r>
              <a:rPr lang="ru-RU" sz="1200" dirty="0">
                <a:latin typeface="Times New Roman"/>
                <a:ea typeface="Times New Roman"/>
              </a:rPr>
              <a:t>, Глубокое - Новое и тремя железнодорожными </a:t>
            </a:r>
            <a:r>
              <a:rPr lang="ru-RU" sz="1200" dirty="0" smtClean="0">
                <a:latin typeface="Times New Roman"/>
                <a:ea typeface="Times New Roman"/>
              </a:rPr>
              <a:t>переездами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2" name="Текст 5"/>
          <p:cNvSpPr txBox="1">
            <a:spLocks/>
          </p:cNvSpPr>
          <p:nvPr/>
        </p:nvSpPr>
        <p:spPr>
          <a:xfrm>
            <a:off x="3586055" y="5136523"/>
            <a:ext cx="3406211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ea typeface="Times New Roman"/>
              </a:rPr>
              <a:t>ЖЕЛЕЗНОДОРОЖНЫЙ   ТРАНСПОРТ</a:t>
            </a:r>
          </a:p>
        </p:txBody>
      </p:sp>
      <p:pic>
        <p:nvPicPr>
          <p:cNvPr id="39" name="Рисунок 38"/>
          <p:cNvPicPr/>
          <p:nvPr/>
        </p:nvPicPr>
        <p:blipFill rotWithShape="1">
          <a:blip r:embed="rId7"/>
          <a:srcRect l="10238" t="24684" r="3647" b="35299"/>
          <a:stretch/>
        </p:blipFill>
        <p:spPr bwMode="auto">
          <a:xfrm>
            <a:off x="6077585" y="1997149"/>
            <a:ext cx="2701649" cy="1252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04" y="3550683"/>
            <a:ext cx="2073265" cy="1467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Текст 5"/>
          <p:cNvSpPr txBox="1">
            <a:spLocks/>
          </p:cNvSpPr>
          <p:nvPr/>
        </p:nvSpPr>
        <p:spPr>
          <a:xfrm>
            <a:off x="158829" y="633180"/>
            <a:ext cx="90652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СВЯЗЬ</a:t>
            </a:r>
            <a:endParaRPr lang="ru-RU" sz="1400" b="1" dirty="0" smtClean="0">
              <a:solidFill>
                <a:schemeClr val="tx1"/>
              </a:solidFill>
              <a:ea typeface="Times New Roman"/>
            </a:endParaRPr>
          </a:p>
        </p:txBody>
      </p:sp>
      <p:sp>
        <p:nvSpPr>
          <p:cNvPr id="45" name="Текст 5"/>
          <p:cNvSpPr txBox="1">
            <a:spLocks/>
          </p:cNvSpPr>
          <p:nvPr/>
        </p:nvSpPr>
        <p:spPr>
          <a:xfrm>
            <a:off x="659324" y="918192"/>
            <a:ext cx="2088232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a typeface="Times New Roman"/>
              </a:rPr>
              <a:t>25 </a:t>
            </a:r>
            <a:r>
              <a:rPr lang="ru-RU" sz="1100" b="1" dirty="0" smtClean="0">
                <a:solidFill>
                  <a:schemeClr val="tx1"/>
                </a:solidFill>
                <a:ea typeface="Times New Roman"/>
              </a:rPr>
              <a:t>отделений почтовой связи</a:t>
            </a:r>
          </a:p>
        </p:txBody>
      </p:sp>
      <p:sp>
        <p:nvSpPr>
          <p:cNvPr id="47" name="Текст 5"/>
          <p:cNvSpPr txBox="1">
            <a:spLocks/>
          </p:cNvSpPr>
          <p:nvPr/>
        </p:nvSpPr>
        <p:spPr>
          <a:xfrm>
            <a:off x="1106649" y="1343571"/>
            <a:ext cx="1567593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a typeface="Times New Roman"/>
              </a:rPr>
              <a:t>4 </a:t>
            </a:r>
            <a:r>
              <a:rPr lang="ru-RU" sz="1100" b="1" dirty="0" smtClean="0">
                <a:solidFill>
                  <a:schemeClr val="tx1"/>
                </a:solidFill>
                <a:ea typeface="Times New Roman"/>
              </a:rPr>
              <a:t>оператора мобильной связи</a:t>
            </a: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9" y="1474376"/>
            <a:ext cx="966431" cy="215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t="29784" r="26972" b="29428"/>
          <a:stretch/>
        </p:blipFill>
        <p:spPr bwMode="auto">
          <a:xfrm>
            <a:off x="2392971" y="663071"/>
            <a:ext cx="363492" cy="4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4" t="12730" r="23767" b="7064"/>
          <a:stretch/>
        </p:blipFill>
        <p:spPr bwMode="auto">
          <a:xfrm>
            <a:off x="166982" y="958036"/>
            <a:ext cx="456392" cy="315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Текст 5"/>
          <p:cNvSpPr txBox="1">
            <a:spLocks/>
          </p:cNvSpPr>
          <p:nvPr/>
        </p:nvSpPr>
        <p:spPr>
          <a:xfrm>
            <a:off x="158829" y="1843261"/>
            <a:ext cx="1834688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ЭНЕРГЕТИКА</a:t>
            </a:r>
            <a:endParaRPr lang="ru-RU" sz="1400" b="1" dirty="0" smtClean="0">
              <a:solidFill>
                <a:schemeClr val="tx1"/>
              </a:solidFill>
              <a:ea typeface="Times New Roman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167167"/>
            <a:ext cx="292304" cy="28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Текст 5"/>
          <p:cNvSpPr txBox="1">
            <a:spLocks/>
          </p:cNvSpPr>
          <p:nvPr/>
        </p:nvSpPr>
        <p:spPr>
          <a:xfrm>
            <a:off x="600250" y="2146672"/>
            <a:ext cx="2206381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ea typeface="Times New Roman"/>
              </a:rPr>
              <a:t>ТЕПЛОСНАБЖЕНИЕ</a:t>
            </a:r>
          </a:p>
        </p:txBody>
      </p:sp>
      <p:sp>
        <p:nvSpPr>
          <p:cNvPr id="58" name="Блок-схема: объединение 57"/>
          <p:cNvSpPr/>
          <p:nvPr/>
        </p:nvSpPr>
        <p:spPr>
          <a:xfrm>
            <a:off x="1212510" y="2373569"/>
            <a:ext cx="432048" cy="77245"/>
          </a:xfrm>
          <a:prstGeom prst="flowChartMer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16369" y="2463678"/>
            <a:ext cx="271825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i="1" dirty="0" smtClean="0"/>
              <a:t>28</a:t>
            </a:r>
            <a:r>
              <a:rPr lang="ru-RU" sz="1000" b="1" i="1" dirty="0" smtClean="0"/>
              <a:t> </a:t>
            </a:r>
            <a:r>
              <a:rPr lang="ru-RU" sz="1100" b="1" dirty="0" smtClean="0"/>
              <a:t>котельных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67,9 </a:t>
            </a:r>
            <a:r>
              <a:rPr lang="ru-RU" sz="1100" b="1" dirty="0" smtClean="0"/>
              <a:t> км тепловых сетей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14</a:t>
            </a:r>
            <a:r>
              <a:rPr lang="ru-RU" sz="1100" b="1" dirty="0" smtClean="0"/>
              <a:t> теплоснабжающих организаций</a:t>
            </a:r>
            <a:endParaRPr lang="ru-RU" sz="1100" b="1" i="1" dirty="0" smtClean="0"/>
          </a:p>
        </p:txBody>
      </p:sp>
      <p:sp>
        <p:nvSpPr>
          <p:cNvPr id="60" name="Текст 5"/>
          <p:cNvSpPr txBox="1">
            <a:spLocks/>
          </p:cNvSpPr>
          <p:nvPr/>
        </p:nvSpPr>
        <p:spPr>
          <a:xfrm>
            <a:off x="616152" y="3339534"/>
            <a:ext cx="2206381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ea typeface="Times New Roman"/>
              </a:rPr>
              <a:t>ВОДОСНАБЖЕНИЕ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Times New Roman"/>
            </a:endParaRPr>
          </a:p>
        </p:txBody>
      </p:sp>
      <p:sp>
        <p:nvSpPr>
          <p:cNvPr id="61" name="Блок-схема: объединение 60"/>
          <p:cNvSpPr/>
          <p:nvPr/>
        </p:nvSpPr>
        <p:spPr>
          <a:xfrm>
            <a:off x="1259472" y="3589305"/>
            <a:ext cx="432048" cy="77245"/>
          </a:xfrm>
          <a:prstGeom prst="flowChartMer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072"/>
            <a:ext cx="619640" cy="571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76044" y="3637853"/>
            <a:ext cx="294423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i="1" dirty="0" smtClean="0"/>
              <a:t>15</a:t>
            </a:r>
            <a:r>
              <a:rPr lang="ru-RU" sz="1000" b="1" i="1" dirty="0" smtClean="0"/>
              <a:t> </a:t>
            </a:r>
            <a:r>
              <a:rPr lang="ru-RU" sz="1100" b="1" dirty="0" smtClean="0"/>
              <a:t>водозаборов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5</a:t>
            </a:r>
            <a:r>
              <a:rPr lang="ru-RU" sz="1100" b="1" dirty="0" smtClean="0"/>
              <a:t> станций очистки воды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106,8 </a:t>
            </a:r>
            <a:r>
              <a:rPr lang="ru-RU" sz="1100" b="1" dirty="0" smtClean="0"/>
              <a:t> км сетей водоснабжения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8</a:t>
            </a:r>
            <a:r>
              <a:rPr lang="ru-RU" sz="1100" b="1" dirty="0" smtClean="0"/>
              <a:t> организаций, оказывающих услуги</a:t>
            </a:r>
            <a:endParaRPr lang="ru-RU" sz="1100" b="1" i="1" dirty="0" smtClean="0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2" y="4821589"/>
            <a:ext cx="386902" cy="31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Текст 5"/>
          <p:cNvSpPr txBox="1">
            <a:spLocks/>
          </p:cNvSpPr>
          <p:nvPr/>
        </p:nvSpPr>
        <p:spPr>
          <a:xfrm>
            <a:off x="616151" y="4818982"/>
            <a:ext cx="2206381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ea typeface="Times New Roman"/>
              </a:rPr>
              <a:t>ВОДООТВЕДЕНИЕ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Times New Roman"/>
            </a:endParaRPr>
          </a:p>
        </p:txBody>
      </p:sp>
      <p:sp>
        <p:nvSpPr>
          <p:cNvPr id="67" name="Блок-схема: объединение 66"/>
          <p:cNvSpPr/>
          <p:nvPr/>
        </p:nvSpPr>
        <p:spPr>
          <a:xfrm>
            <a:off x="1271392" y="5032444"/>
            <a:ext cx="432048" cy="77245"/>
          </a:xfrm>
          <a:prstGeom prst="flowChartMer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76044" y="5030578"/>
            <a:ext cx="301914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i="1" dirty="0" smtClean="0"/>
              <a:t>19 </a:t>
            </a:r>
            <a:r>
              <a:rPr lang="ru-RU" sz="1100" b="1" dirty="0" smtClean="0"/>
              <a:t>канализационно – насосных станций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10  </a:t>
            </a:r>
            <a:r>
              <a:rPr lang="ru-RU" sz="1100" b="1" dirty="0" smtClean="0"/>
              <a:t>станций биологической очистки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/>
              <a:t>45,6 </a:t>
            </a:r>
            <a:r>
              <a:rPr lang="ru-RU" sz="1100" b="1" dirty="0" smtClean="0"/>
              <a:t> км сетей водоотведения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100" b="1" dirty="0" smtClean="0"/>
              <a:t>5 организаций, оказывающих услуги</a:t>
            </a:r>
            <a:endParaRPr lang="ru-RU" sz="1100" b="1" i="1" dirty="0" smtClean="0"/>
          </a:p>
        </p:txBody>
      </p:sp>
      <p:sp>
        <p:nvSpPr>
          <p:cNvPr id="46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220687" y="4761237"/>
            <a:ext cx="1803847" cy="108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7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4462894" y="162593"/>
            <a:ext cx="4501894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ИНФРАСТРУКТУРНОЕ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РАЗВИТИЕ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8" name="Текст 5"/>
          <p:cNvSpPr txBox="1">
            <a:spLocks/>
          </p:cNvSpPr>
          <p:nvPr/>
        </p:nvSpPr>
        <p:spPr>
          <a:xfrm>
            <a:off x="4154235" y="3692497"/>
            <a:ext cx="4536504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Водоснабжение, водоотведение</a:t>
            </a:r>
          </a:p>
        </p:txBody>
      </p:sp>
      <p:sp>
        <p:nvSpPr>
          <p:cNvPr id="54" name="Текст 5"/>
          <p:cNvSpPr txBox="1">
            <a:spLocks/>
          </p:cNvSpPr>
          <p:nvPr/>
        </p:nvSpPr>
        <p:spPr>
          <a:xfrm>
            <a:off x="3935485" y="474860"/>
            <a:ext cx="2324939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теплоснабжение</a:t>
            </a:r>
            <a:endParaRPr lang="ru-RU" sz="1400" b="1" dirty="0" smtClean="0">
              <a:solidFill>
                <a:schemeClr val="tx1"/>
              </a:solidFill>
              <a:ea typeface="Times New Roman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15" y="474860"/>
            <a:ext cx="292304" cy="28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99" y="3657317"/>
            <a:ext cx="619640" cy="571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Текст 5"/>
          <p:cNvSpPr txBox="1">
            <a:spLocks/>
          </p:cNvSpPr>
          <p:nvPr/>
        </p:nvSpPr>
        <p:spPr>
          <a:xfrm>
            <a:off x="1043608" y="868503"/>
            <a:ext cx="821334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газ</a:t>
            </a:r>
            <a:endParaRPr lang="ru-RU" sz="1400" b="1" dirty="0" smtClean="0">
              <a:solidFill>
                <a:schemeClr val="tx1"/>
              </a:solidFill>
              <a:ea typeface="Times New Roman"/>
            </a:endParaRPr>
          </a:p>
        </p:txBody>
      </p:sp>
      <p:pic>
        <p:nvPicPr>
          <p:cNvPr id="62" name="Рисунок 61" descr="https://www.plomberiechauffagejfm.com/wp-content/uploads/2017/02/Lele-natural-gas-icon-12-24-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2" y="668707"/>
            <a:ext cx="666916" cy="481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Текст 5"/>
          <p:cNvSpPr txBox="1">
            <a:spLocks/>
          </p:cNvSpPr>
          <p:nvPr/>
        </p:nvSpPr>
        <p:spPr>
          <a:xfrm>
            <a:off x="933598" y="3087032"/>
            <a:ext cx="2074522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электричество</a:t>
            </a:r>
            <a:endParaRPr lang="ru-RU" sz="1400" b="1" dirty="0" smtClean="0">
              <a:solidFill>
                <a:schemeClr val="tx1"/>
              </a:solidFill>
              <a:ea typeface="Times New Roman"/>
            </a:endParaRPr>
          </a:p>
        </p:txBody>
      </p:sp>
      <p:pic>
        <p:nvPicPr>
          <p:cNvPr id="68" name="Рисунок 67" descr="https://im0-tub-ru.yandex.net/i?id=dc86ad6fcb205ae5d0c0680645413ac3&amp;n=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8" y="2952888"/>
            <a:ext cx="899005" cy="576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6" y="1312722"/>
            <a:ext cx="3531497" cy="114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7" y="3685113"/>
            <a:ext cx="3444665" cy="188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86" y="3942929"/>
            <a:ext cx="5127625" cy="251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19" y="782637"/>
            <a:ext cx="5044992" cy="29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https://yt3.ggpht.com/ytc/AAUvwnjEryzS2dSoZXMRTMoKCSeMB7rNiDvRXRBIJI8k_w=s900-c-k-c0x00ffffff-no-rj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21" y="348724"/>
            <a:ext cx="716131" cy="643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8227" y="2376251"/>
            <a:ext cx="1368152" cy="288222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Студенты: </a:t>
            </a:r>
            <a:endParaRPr lang="ru-RU" sz="1400" b="1" i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259545" y="188640"/>
            <a:ext cx="3744416" cy="27664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СОЦИАЛЬНАЯ  СФЕРА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4531734" y="553656"/>
            <a:ext cx="2826361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СИСТЕМА ОБРАЗОВАНИЯ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91680" y="30124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7348" y="891297"/>
            <a:ext cx="31962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20</a:t>
            </a:r>
            <a:r>
              <a:rPr lang="ru-RU" sz="1200" b="1" i="1" dirty="0" smtClean="0"/>
              <a:t>  детских садов             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13</a:t>
            </a:r>
            <a:r>
              <a:rPr lang="ru-RU" sz="1200" b="1" i="1" dirty="0" smtClean="0"/>
              <a:t> средних школ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6</a:t>
            </a:r>
            <a:r>
              <a:rPr lang="ru-RU" sz="1200" b="1" i="1" dirty="0" smtClean="0"/>
              <a:t> основных школ</a:t>
            </a:r>
            <a:endParaRPr lang="ru-RU" sz="1400" b="1" i="1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b="1" i="1" dirty="0" smtClean="0"/>
              <a:t> </a:t>
            </a:r>
            <a:r>
              <a:rPr lang="ru-RU" sz="1400" b="1" i="1" dirty="0" smtClean="0"/>
              <a:t>1</a:t>
            </a:r>
            <a:r>
              <a:rPr lang="ru-RU" sz="1200" b="1" i="1" dirty="0" smtClean="0"/>
              <a:t> музыкальная школа</a:t>
            </a:r>
            <a:endParaRPr lang="ru-RU" sz="1400" b="1" i="1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1</a:t>
            </a:r>
            <a:r>
              <a:rPr lang="ru-RU" sz="1200" b="1" i="1" dirty="0" smtClean="0"/>
              <a:t> РЦДО</a:t>
            </a:r>
            <a:endParaRPr lang="ru-RU" sz="1400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7323572" y="508830"/>
            <a:ext cx="1790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14 организаций (юридических лиц)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7214225" y="635906"/>
            <a:ext cx="157662" cy="14327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524517" y="992256"/>
            <a:ext cx="25162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842 </a:t>
            </a:r>
            <a:r>
              <a:rPr lang="ru-RU" sz="11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воспитанника  ДОУ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2037</a:t>
            </a:r>
            <a:r>
              <a:rPr lang="ru-RU" sz="11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учеников </a:t>
            </a:r>
            <a:r>
              <a:rPr lang="ru-RU" sz="1100" b="1" i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 </a:t>
            </a:r>
            <a:endParaRPr lang="ru-RU" sz="1100" b="1" i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4648368" y="2176104"/>
            <a:ext cx="434135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ПРОФЕССИОНАЛЬНОЕ ОБРАЗОВАНИЕ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04392" y="2573877"/>
            <a:ext cx="32191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200" b="1" i="1" dirty="0">
                <a:ea typeface="Times New Roman"/>
              </a:rPr>
              <a:t>ГБПОУ АО «Профессиональное училище № 27 имени Н.Д. </a:t>
            </a:r>
            <a:r>
              <a:rPr lang="ru-RU" sz="1200" b="1" i="1" dirty="0" err="1">
                <a:ea typeface="Times New Roman"/>
              </a:rPr>
              <a:t>Буторина</a:t>
            </a:r>
            <a:r>
              <a:rPr lang="ru-RU" sz="1200" b="1" i="1" dirty="0" smtClean="0">
                <a:ea typeface="Times New Roman"/>
              </a:rPr>
              <a:t>»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200" b="1" i="1" dirty="0" smtClean="0">
                <a:ea typeface="Times New Roman"/>
              </a:rPr>
              <a:t> </a:t>
            </a:r>
            <a:r>
              <a:rPr lang="ru-RU" sz="1200" b="1" i="1" dirty="0">
                <a:ea typeface="Times New Roman"/>
              </a:rPr>
              <a:t>Филиал ГБПОУ АО «Архангельский аграрный техникум» </a:t>
            </a:r>
            <a:endParaRPr lang="ru-RU" sz="1200" b="1" i="1" dirty="0"/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7557025" y="2664473"/>
            <a:ext cx="1211301" cy="39143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</a:t>
            </a:r>
            <a:r>
              <a:rPr lang="ru-RU" sz="12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человек </a:t>
            </a:r>
            <a:endParaRPr lang="ru-RU" sz="1200" b="1" i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978319" y="2816689"/>
            <a:ext cx="379776" cy="19572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7010545" y="3469609"/>
            <a:ext cx="379776" cy="19572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7582410" y="3371749"/>
            <a:ext cx="1211301" cy="39143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115</a:t>
            </a:r>
            <a:r>
              <a:rPr lang="ru-RU" sz="12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человек </a:t>
            </a:r>
            <a:endParaRPr lang="ru-RU" sz="1200" b="1" i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Минус 6"/>
          <p:cNvSpPr/>
          <p:nvPr/>
        </p:nvSpPr>
        <p:spPr>
          <a:xfrm>
            <a:off x="3423619" y="3825747"/>
            <a:ext cx="6192688" cy="204694"/>
          </a:xfrm>
          <a:prstGeom prst="mathMinus">
            <a:avLst/>
          </a:prstGeom>
          <a:solidFill>
            <a:srgbClr val="0070C0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27" name="Текст 5"/>
          <p:cNvSpPr txBox="1">
            <a:spLocks/>
          </p:cNvSpPr>
          <p:nvPr/>
        </p:nvSpPr>
        <p:spPr>
          <a:xfrm>
            <a:off x="4716452" y="4001464"/>
            <a:ext cx="358003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СИСТЕМА ЗДРАВООХРАНЕНИЯ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92218" y="4245695"/>
            <a:ext cx="3048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2</a:t>
            </a:r>
            <a:r>
              <a:rPr lang="ru-RU" sz="1200" b="1" i="1" dirty="0" smtClean="0"/>
              <a:t> больницы  </a:t>
            </a:r>
            <a:endParaRPr lang="ru-RU" sz="1400" b="1" i="1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4</a:t>
            </a:r>
            <a:r>
              <a:rPr lang="ru-RU" sz="1200" b="1" i="1" dirty="0" smtClean="0"/>
              <a:t> амбулатории</a:t>
            </a:r>
            <a:endParaRPr lang="ru-RU" sz="1400" b="1" i="1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i="1" dirty="0" smtClean="0"/>
              <a:t>43</a:t>
            </a:r>
            <a:r>
              <a:rPr lang="ru-RU" sz="1200" b="1" i="1" dirty="0" smtClean="0"/>
              <a:t> фельдшерско – акушерских пунктов</a:t>
            </a:r>
            <a:endParaRPr lang="ru-RU" sz="1400" b="1" i="1" dirty="0" smtClean="0"/>
          </a:p>
        </p:txBody>
      </p:sp>
      <p:pic>
        <p:nvPicPr>
          <p:cNvPr id="33" name="Рисунок 32" descr="https://img2.freepng.ru/20180222/ike/kisspng-physician-medicine-patient-health-care-first-aid-k-doctor-s-work-classification-label-5a8f41b4b6a8b8.88584310151933790874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21" y="4010778"/>
            <a:ext cx="495374" cy="43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 descr="https://static.vecteezy.com/system/resources/previews/000/129/874/original/vector-free-engineering-icon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48" y="2176104"/>
            <a:ext cx="521020" cy="39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Текст 5"/>
          <p:cNvSpPr txBox="1">
            <a:spLocks/>
          </p:cNvSpPr>
          <p:nvPr/>
        </p:nvSpPr>
        <p:spPr>
          <a:xfrm>
            <a:off x="4889361" y="5322761"/>
            <a:ext cx="257958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КУЛЬТУРА</a:t>
            </a:r>
          </a:p>
        </p:txBody>
      </p:sp>
      <p:pic>
        <p:nvPicPr>
          <p:cNvPr id="37" name="Рисунок 36" descr="https://xn--67-6kcaapbk8ac7bje9a.xn--p1ai/files/198/f5b229c18f5ed016799855495108a59c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49" y="5298522"/>
            <a:ext cx="748788" cy="67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/>
          <p:cNvSpPr/>
          <p:nvPr/>
        </p:nvSpPr>
        <p:spPr>
          <a:xfrm>
            <a:off x="4876136" y="5539364"/>
            <a:ext cx="2880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23</a:t>
            </a:r>
            <a:r>
              <a:rPr lang="ru-RU" sz="1200" b="1" i="1" dirty="0" smtClean="0"/>
              <a:t> сельских домов культуры 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34</a:t>
            </a:r>
            <a:r>
              <a:rPr lang="ru-RU" sz="1200" b="1" i="1" dirty="0" smtClean="0"/>
              <a:t> библиотеки 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200" b="1" i="1" dirty="0" smtClean="0"/>
              <a:t>3 краеведческих музея</a:t>
            </a:r>
            <a:endParaRPr lang="ru-RU" sz="1400" b="1" i="1" dirty="0" smtClean="0"/>
          </a:p>
        </p:txBody>
      </p:sp>
      <p:sp>
        <p:nvSpPr>
          <p:cNvPr id="39" name="Текст 5"/>
          <p:cNvSpPr txBox="1">
            <a:spLocks/>
          </p:cNvSpPr>
          <p:nvPr/>
        </p:nvSpPr>
        <p:spPr>
          <a:xfrm>
            <a:off x="801198" y="4091806"/>
            <a:ext cx="2789076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ФИЗКУЛЬТУРА И СПОРТ</a:t>
            </a:r>
          </a:p>
        </p:txBody>
      </p:sp>
      <p:pic>
        <p:nvPicPr>
          <p:cNvPr id="40" name="Рисунок 39" descr="https://img2.freepng.ru/20180503/euw/kisspng-logo-sports-association-handball-fitness-center-5aeb8e7cd8cd01.95123736152538687688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5" y="4001464"/>
            <a:ext cx="523714" cy="48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Прямоугольник 40"/>
          <p:cNvSpPr/>
          <p:nvPr/>
        </p:nvSpPr>
        <p:spPr>
          <a:xfrm>
            <a:off x="721064" y="4476326"/>
            <a:ext cx="288032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32</a:t>
            </a:r>
            <a:r>
              <a:rPr lang="ru-RU" sz="1200" b="1" i="1" dirty="0" smtClean="0"/>
              <a:t> универсальные площадки 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18</a:t>
            </a:r>
            <a:r>
              <a:rPr lang="ru-RU" sz="1200" b="1" i="1" dirty="0" smtClean="0"/>
              <a:t> спортивных залов 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12</a:t>
            </a:r>
            <a:r>
              <a:rPr lang="ru-RU" sz="1200" b="1" i="1" dirty="0" smtClean="0"/>
              <a:t> тренажерных площадок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6 </a:t>
            </a:r>
            <a:r>
              <a:rPr lang="ru-RU" sz="1200" b="1" i="1" dirty="0" smtClean="0"/>
              <a:t>уличных тренажеров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1</a:t>
            </a:r>
            <a:r>
              <a:rPr lang="ru-RU" sz="1200" b="1" i="1" dirty="0" smtClean="0"/>
              <a:t> лыжная база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b="1" i="1" dirty="0" smtClean="0"/>
              <a:t>1</a:t>
            </a:r>
            <a:r>
              <a:rPr lang="ru-RU" sz="1200" b="1" i="1" dirty="0" smtClean="0"/>
              <a:t> стрельбище</a:t>
            </a:r>
            <a:endParaRPr lang="ru-RU" sz="1400" b="1" i="1" dirty="0" smtClean="0"/>
          </a:p>
        </p:txBody>
      </p:sp>
      <p:sp>
        <p:nvSpPr>
          <p:cNvPr id="44" name="Прямоугольник 43"/>
          <p:cNvSpPr/>
          <p:nvPr/>
        </p:nvSpPr>
        <p:spPr>
          <a:xfrm>
            <a:off x="179511" y="891297"/>
            <a:ext cx="3744417" cy="13388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СРЕДНЯЯ  ЗАРАБОТНАЯ  ПЛАТА  В БЮДЖЕТНОЙ  СФЕРЕ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b="1" i="1" dirty="0" smtClean="0"/>
              <a:t>ОБРАЗОВАНИЕ -  </a:t>
            </a:r>
            <a:r>
              <a:rPr lang="ru-RU" sz="1400" b="1" i="1" dirty="0" smtClean="0">
                <a:solidFill>
                  <a:prstClr val="black"/>
                </a:solidFill>
              </a:rPr>
              <a:t>42843,8</a:t>
            </a:r>
            <a:r>
              <a:rPr lang="ru-RU" sz="1200" b="1" i="1" dirty="0" smtClean="0">
                <a:solidFill>
                  <a:prstClr val="black"/>
                </a:solidFill>
              </a:rPr>
              <a:t> </a:t>
            </a:r>
            <a:r>
              <a:rPr lang="ru-RU" sz="1200" b="1" i="1" dirty="0">
                <a:solidFill>
                  <a:prstClr val="black"/>
                </a:solidFill>
              </a:rPr>
              <a:t>руб</a:t>
            </a:r>
            <a:r>
              <a:rPr lang="ru-RU" sz="1200" b="1" i="1" dirty="0" smtClean="0">
                <a:solidFill>
                  <a:prstClr val="black"/>
                </a:solidFill>
              </a:rPr>
              <a:t>.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b="1" i="1" dirty="0" smtClean="0">
                <a:solidFill>
                  <a:prstClr val="black"/>
                </a:solidFill>
              </a:rPr>
              <a:t>КУЛЬТУРА – </a:t>
            </a:r>
            <a:r>
              <a:rPr lang="ru-RU" sz="1400" b="1" i="1" dirty="0" smtClean="0">
                <a:solidFill>
                  <a:prstClr val="black"/>
                </a:solidFill>
              </a:rPr>
              <a:t>44196,8</a:t>
            </a:r>
            <a:r>
              <a:rPr lang="ru-RU" sz="1200" b="1" i="1" dirty="0" smtClean="0">
                <a:solidFill>
                  <a:prstClr val="black"/>
                </a:solidFill>
              </a:rPr>
              <a:t> руб.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b="1" i="1" dirty="0" smtClean="0">
                <a:solidFill>
                  <a:prstClr val="black"/>
                </a:solidFill>
              </a:rPr>
              <a:t>ЗДРАВООХРАНЕНИЕ – </a:t>
            </a:r>
            <a:r>
              <a:rPr lang="ru-RU" sz="1400" b="1" i="1" dirty="0" smtClean="0">
                <a:solidFill>
                  <a:prstClr val="black"/>
                </a:solidFill>
              </a:rPr>
              <a:t>43931,4</a:t>
            </a:r>
            <a:r>
              <a:rPr lang="ru-RU" sz="1200" b="1" i="1" dirty="0" smtClean="0">
                <a:solidFill>
                  <a:prstClr val="black"/>
                </a:solidFill>
              </a:rPr>
              <a:t> руб.</a:t>
            </a:r>
            <a:endParaRPr lang="ru-RU" sz="1200" b="1" dirty="0" smtClean="0"/>
          </a:p>
        </p:txBody>
      </p:sp>
      <p:sp>
        <p:nvSpPr>
          <p:cNvPr id="46" name="Минус 45"/>
          <p:cNvSpPr/>
          <p:nvPr/>
        </p:nvSpPr>
        <p:spPr>
          <a:xfrm>
            <a:off x="3437630" y="5179014"/>
            <a:ext cx="6192688" cy="204694"/>
          </a:xfrm>
          <a:prstGeom prst="mathMinus">
            <a:avLst/>
          </a:prstGeom>
          <a:solidFill>
            <a:srgbClr val="0070C0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79512" y="2573877"/>
            <a:ext cx="3744416" cy="1308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100" b="1" cap="all" dirty="0">
                <a:ln w="9000" cmpd="sng">
                  <a:solidFill>
                    <a:srgbClr val="25597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255973">
                        <a:shade val="20000"/>
                        <a:satMod val="245000"/>
                      </a:srgbClr>
                    </a:gs>
                    <a:gs pos="43000">
                      <a:srgbClr val="255973">
                        <a:satMod val="255000"/>
                      </a:srgbClr>
                    </a:gs>
                    <a:gs pos="48000">
                      <a:srgbClr val="255973">
                        <a:shade val="85000"/>
                        <a:satMod val="255000"/>
                      </a:srgbClr>
                    </a:gs>
                    <a:gs pos="100000">
                      <a:srgbClr val="25597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Количество </a:t>
            </a:r>
            <a:r>
              <a:rPr lang="ru-RU" sz="1100" b="1" cap="all" dirty="0" smtClean="0">
                <a:ln w="9000" cmpd="sng">
                  <a:solidFill>
                    <a:srgbClr val="25597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255973">
                        <a:shade val="20000"/>
                        <a:satMod val="245000"/>
                      </a:srgbClr>
                    </a:gs>
                    <a:gs pos="43000">
                      <a:srgbClr val="255973">
                        <a:satMod val="255000"/>
                      </a:srgbClr>
                    </a:gs>
                    <a:gs pos="48000">
                      <a:srgbClr val="255973">
                        <a:shade val="85000"/>
                        <a:satMod val="255000"/>
                      </a:srgbClr>
                    </a:gs>
                    <a:gs pos="100000">
                      <a:srgbClr val="25597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занятых  В  БЮДЖЕТНОЙ СФЕРЕ:</a:t>
            </a:r>
          </a:p>
          <a:p>
            <a:pPr marL="171450" lvl="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b="1" i="1" dirty="0" smtClean="0">
                <a:solidFill>
                  <a:prstClr val="black"/>
                </a:solidFill>
              </a:rPr>
              <a:t>ОБРАЗОВАНИЕ </a:t>
            </a:r>
            <a:r>
              <a:rPr lang="ru-RU" sz="1200" b="1" i="1" dirty="0">
                <a:solidFill>
                  <a:prstClr val="black"/>
                </a:solidFill>
              </a:rPr>
              <a:t>-  </a:t>
            </a:r>
            <a:r>
              <a:rPr lang="ru-RU" sz="1400" b="1" i="1" dirty="0" smtClean="0">
                <a:solidFill>
                  <a:prstClr val="black"/>
                </a:solidFill>
              </a:rPr>
              <a:t>851 человек</a:t>
            </a:r>
            <a:endParaRPr lang="ru-RU" sz="1200" b="1" i="1" dirty="0">
              <a:solidFill>
                <a:prstClr val="black"/>
              </a:solidFill>
            </a:endParaRPr>
          </a:p>
          <a:p>
            <a:pPr marL="171450" lvl="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b="1" i="1" dirty="0">
                <a:solidFill>
                  <a:prstClr val="black"/>
                </a:solidFill>
              </a:rPr>
              <a:t>КУЛЬТУРА – </a:t>
            </a:r>
            <a:r>
              <a:rPr lang="ru-RU" sz="1400" b="1" i="1" dirty="0" smtClean="0">
                <a:solidFill>
                  <a:prstClr val="black"/>
                </a:solidFill>
              </a:rPr>
              <a:t>106 человек</a:t>
            </a:r>
            <a:r>
              <a:rPr lang="ru-RU" sz="1200" b="1" i="1" dirty="0" smtClean="0">
                <a:solidFill>
                  <a:prstClr val="black"/>
                </a:solidFill>
              </a:rPr>
              <a:t>.</a:t>
            </a:r>
            <a:endParaRPr lang="ru-RU" sz="1200" b="1" i="1" dirty="0">
              <a:solidFill>
                <a:prstClr val="black"/>
              </a:solidFill>
            </a:endParaRPr>
          </a:p>
          <a:p>
            <a:pPr marL="171450" lvl="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b="1" i="1" dirty="0">
                <a:solidFill>
                  <a:prstClr val="black"/>
                </a:solidFill>
              </a:rPr>
              <a:t>ЗДРАВООХРАНЕНИЕ – </a:t>
            </a:r>
            <a:r>
              <a:rPr lang="ru-RU" sz="1400" b="1" i="1" dirty="0" smtClean="0">
                <a:solidFill>
                  <a:prstClr val="black"/>
                </a:solidFill>
              </a:rPr>
              <a:t>380 человек</a:t>
            </a:r>
            <a:endParaRPr lang="ru-RU" sz="1200" b="1" dirty="0" smtClean="0"/>
          </a:p>
        </p:txBody>
      </p:sp>
      <p:sp>
        <p:nvSpPr>
          <p:cNvPr id="31" name="Минус 30"/>
          <p:cNvSpPr/>
          <p:nvPr/>
        </p:nvSpPr>
        <p:spPr>
          <a:xfrm>
            <a:off x="3347864" y="1971410"/>
            <a:ext cx="6192688" cy="204694"/>
          </a:xfrm>
          <a:prstGeom prst="mathMinus">
            <a:avLst/>
          </a:prstGeom>
          <a:solidFill>
            <a:srgbClr val="0070C0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32" name="Заголовок 3"/>
          <p:cNvSpPr>
            <a:spLocks noGrp="1"/>
          </p:cNvSpPr>
          <p:nvPr>
            <p:ph type="title"/>
          </p:nvPr>
        </p:nvSpPr>
        <p:spPr>
          <a:xfrm>
            <a:off x="13341" y="0"/>
            <a:ext cx="5897880" cy="188640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Инвестиционный паспорт Холмогорского муниципального района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95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Другая 1">
      <a:dk1>
        <a:sysClr val="windowText" lastClr="000000"/>
      </a:dk1>
      <a:lt1>
        <a:sysClr val="window" lastClr="FFFFFF"/>
      </a:lt1>
      <a:dk2>
        <a:srgbClr val="1D3641"/>
      </a:dk2>
      <a:lt2>
        <a:srgbClr val="C1DDEB"/>
      </a:lt2>
      <a:accent1>
        <a:srgbClr val="C1DDEB"/>
      </a:accent1>
      <a:accent2>
        <a:srgbClr val="E0EEF5"/>
      </a:accent2>
      <a:accent3>
        <a:srgbClr val="3885AD"/>
      </a:accent3>
      <a:accent4>
        <a:srgbClr val="255973"/>
      </a:accent4>
      <a:accent5>
        <a:srgbClr val="C1DDEB"/>
      </a:accent5>
      <a:accent6>
        <a:srgbClr val="A3CCE1"/>
      </a:accent6>
      <a:hlink>
        <a:srgbClr val="66AACD"/>
      </a:hlink>
      <a:folHlink>
        <a:srgbClr val="809DB3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4563</TotalTime>
  <Words>2052</Words>
  <Application>Microsoft Office PowerPoint</Application>
  <PresentationFormat>Экран (4:3)</PresentationFormat>
  <Paragraphs>310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Официальная</vt:lpstr>
      <vt:lpstr>Презентация PowerPoint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Количество хозяйствующих субъектов</vt:lpstr>
      <vt:lpstr>Инвестиционный паспорт Холмогорского муниципального района</vt:lpstr>
      <vt:lpstr>Число субъектов МСП, зарегистрированных на территории Холмогорского муниципального района по состоянию на 1 января 2021 г., включенных в единый реестр субъектов МСП 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  <vt:lpstr>Инвестиционный паспорт Холмогорского муниципального района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Холмогорского муниципального района</dc:title>
  <dc:creator>Павозкова Ирина Михайловна</dc:creator>
  <cp:lastModifiedBy>Бутаков Андрей Алексеевич</cp:lastModifiedBy>
  <cp:revision>247</cp:revision>
  <cp:lastPrinted>2021-02-12T10:47:26Z</cp:lastPrinted>
  <dcterms:created xsi:type="dcterms:W3CDTF">2021-02-12T08:35:27Z</dcterms:created>
  <dcterms:modified xsi:type="dcterms:W3CDTF">2023-10-16T10:35:21Z</dcterms:modified>
</cp:coreProperties>
</file>