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58" r:id="rId3"/>
  </p:sldIdLst>
  <p:sldSz cx="6858000" cy="9144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494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6882-56EB-4C37-9B37-397821BA8638}" type="datetimeFigureOut">
              <a:rPr lang="ru-RU" smtClean="0"/>
              <a:t>13.11.2019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5567-4C98-45A0-91EF-4DB03B07E1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531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6882-56EB-4C37-9B37-397821BA8638}" type="datetimeFigureOut">
              <a:rPr lang="ru-RU" smtClean="0"/>
              <a:t>13.11.2019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5567-4C98-45A0-91EF-4DB03B07E1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8322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6882-56EB-4C37-9B37-397821BA8638}" type="datetimeFigureOut">
              <a:rPr lang="ru-RU" smtClean="0"/>
              <a:t>13.11.2019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5567-4C98-45A0-91EF-4DB03B07E1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587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6882-56EB-4C37-9B37-397821BA8638}" type="datetimeFigureOut">
              <a:rPr lang="ru-RU" smtClean="0"/>
              <a:t>13.11.2019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5567-4C98-45A0-91EF-4DB03B07E1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85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6882-56EB-4C37-9B37-397821BA8638}" type="datetimeFigureOut">
              <a:rPr lang="ru-RU" smtClean="0"/>
              <a:t>13.11.2019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5567-4C98-45A0-91EF-4DB03B07E1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3442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6882-56EB-4C37-9B37-397821BA8638}" type="datetimeFigureOut">
              <a:rPr lang="ru-RU" smtClean="0"/>
              <a:t>13.11.2019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5567-4C98-45A0-91EF-4DB03B07E1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052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6882-56EB-4C37-9B37-397821BA8638}" type="datetimeFigureOut">
              <a:rPr lang="ru-RU" smtClean="0"/>
              <a:t>13.11.2019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5567-4C98-45A0-91EF-4DB03B07E1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450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6882-56EB-4C37-9B37-397821BA8638}" type="datetimeFigureOut">
              <a:rPr lang="ru-RU" smtClean="0"/>
              <a:t>13.11.2019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5567-4C98-45A0-91EF-4DB03B07E1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08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6882-56EB-4C37-9B37-397821BA8638}" type="datetimeFigureOut">
              <a:rPr lang="ru-RU" smtClean="0"/>
              <a:t>13.11.2019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5567-4C98-45A0-91EF-4DB03B07E1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9232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6882-56EB-4C37-9B37-397821BA8638}" type="datetimeFigureOut">
              <a:rPr lang="ru-RU" smtClean="0"/>
              <a:t>13.11.2019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5567-4C98-45A0-91EF-4DB03B07E1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58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6882-56EB-4C37-9B37-397821BA8638}" type="datetimeFigureOut">
              <a:rPr lang="ru-RU" smtClean="0"/>
              <a:t>13.11.2019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5567-4C98-45A0-91EF-4DB03B07E1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6777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86882-56EB-4C37-9B37-397821BA8638}" type="datetimeFigureOut">
              <a:rPr lang="ru-RU" smtClean="0"/>
              <a:t>13.11.2019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5567-4C98-45A0-91EF-4DB03B07E1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936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s://www.istockphoto.com/ru/&#1092;&#1086;&#1090;&#1086;/&#1084;&#1072;&#1090;&#1100;-&#1095;&#1090;&#1077;&#1085;&#1080;&#1077;-&#1082;&#1085;&#1080;&#1075;&#1080;-gm517701988-89633005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4" t="27284" r="3096" b="50463"/>
          <a:stretch/>
        </p:blipFill>
        <p:spPr bwMode="auto">
          <a:xfrm>
            <a:off x="3562824" y="78535"/>
            <a:ext cx="3240260" cy="6956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 Placeholder 12"/>
          <p:cNvSpPr txBox="1">
            <a:spLocks/>
          </p:cNvSpPr>
          <p:nvPr/>
        </p:nvSpPr>
        <p:spPr>
          <a:xfrm>
            <a:off x="221877" y="62578"/>
            <a:ext cx="2307836" cy="723862"/>
          </a:xfrm>
          <a:prstGeom prst="rect">
            <a:avLst/>
          </a:prstGeom>
        </p:spPr>
        <p:txBody>
          <a:bodyPr vert="horz" wrap="square" lIns="102216" tIns="51109" rIns="102216" bIns="51109" numCol="1" rtlCol="0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defTabSz="914400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prstClr val="white"/>
                </a:solidFill>
                <a:latin typeface="Arial"/>
                <a:ea typeface="+mn-ea"/>
                <a:cs typeface="Arial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/>
            <a:r>
              <a:rPr lang="ru-RU" sz="1800" dirty="0">
                <a:solidFill>
                  <a:schemeClr val="tx1"/>
                </a:solidFill>
                <a:latin typeface="Fedra Sans Pro Light LF"/>
                <a:cs typeface="Arial" charset="0"/>
              </a:rPr>
              <a:t>С нами надежно!</a:t>
            </a:r>
            <a:endParaRPr lang="en-US" sz="1800" dirty="0">
              <a:solidFill>
                <a:schemeClr val="tx1"/>
              </a:solidFill>
              <a:latin typeface="Fedra Sans Pro Light LF"/>
              <a:cs typeface="Arial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7059" y1="26519" x2="47059" y2="26519"/>
                        <a14:foregroundMark x1="35294" y1="59669" x2="35294" y2="59669"/>
                        <a14:foregroundMark x1="70588" y1="79006" x2="70588" y2="79006"/>
                        <a14:foregroundMark x1="64706" y1="16575" x2="64706" y2="16575"/>
                      </a14:backgroundRemoval>
                    </a14:imgEffect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14689"/>
          <a:stretch/>
        </p:blipFill>
        <p:spPr>
          <a:xfrm>
            <a:off x="123872" y="78535"/>
            <a:ext cx="74393" cy="695627"/>
          </a:xfrm>
          <a:prstGeom prst="rect">
            <a:avLst/>
          </a:prstGeom>
          <a:effectLst>
            <a:glow>
              <a:schemeClr val="accent1"/>
            </a:glow>
            <a:outerShdw blurRad="50800" dist="50800" dir="5400000" algn="ctr" rotWithShape="0">
              <a:schemeClr val="bg1"/>
            </a:outerShdw>
            <a:softEdge rad="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871757" y="740719"/>
            <a:ext cx="5561409" cy="5539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softEdge rad="63500"/>
          </a:effectLst>
        </p:spPr>
        <p:txBody>
          <a:bodyPr wrap="square" lIns="91431" tIns="45716" rIns="91431" bIns="45716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</a:rPr>
              <a:t>АКЦИЯ!!! Ипотека</a:t>
            </a:r>
            <a:r>
              <a:rPr lang="ru-RU" sz="3000" b="1" dirty="0" smtClean="0">
                <a:solidFill>
                  <a:srgbClr val="FF0000"/>
                </a:solidFill>
              </a:rPr>
              <a:t>! </a:t>
            </a:r>
            <a:r>
              <a:rPr lang="ru-RU" sz="2500" b="1" dirty="0" smtClean="0">
                <a:solidFill>
                  <a:srgbClr val="FF0000"/>
                </a:solidFill>
              </a:rPr>
              <a:t>До 31.01.2020 </a:t>
            </a:r>
            <a:endParaRPr lang="ru-RU" sz="25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25034" y="8816045"/>
            <a:ext cx="3179457" cy="267572"/>
          </a:xfrm>
          <a:prstGeom prst="rect">
            <a:avLst/>
          </a:prstGeom>
          <a:noFill/>
        </p:spPr>
        <p:txBody>
          <a:bodyPr wrap="none" lIns="82104" tIns="41052" rIns="82104" bIns="41052" rtlCol="0">
            <a:spAutoFit/>
          </a:bodyPr>
          <a:lstStyle/>
          <a:p>
            <a:pPr algn="ctr" defTabSz="475217"/>
            <a:r>
              <a:rPr lang="ru-RU" sz="600" b="1" dirty="0"/>
              <a:t>АО «Россельхозбанк» Генеральная  лицензия Банка России № 3349. На  правах рекламы.</a:t>
            </a:r>
            <a:endParaRPr lang="ru-RU" sz="700" b="1" dirty="0"/>
          </a:p>
          <a:p>
            <a:pPr algn="ctr"/>
            <a:r>
              <a:rPr lang="ru-RU" sz="600" b="1" dirty="0"/>
              <a:t>Срок действия предложения: до появления новой или иной информации.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0000" y="5370599"/>
            <a:ext cx="3123917" cy="359905"/>
          </a:xfrm>
          <a:prstGeom prst="rect">
            <a:avLst/>
          </a:prstGeom>
        </p:spPr>
        <p:txBody>
          <a:bodyPr wrap="square" lIns="82104" tIns="41052" rIns="82104" bIns="41052">
            <a:spAutoFit/>
          </a:bodyPr>
          <a:lstStyle/>
          <a:p>
            <a:r>
              <a:rPr lang="ru-RU" b="1" dirty="0" smtClean="0">
                <a:solidFill>
                  <a:srgbClr val="006C00"/>
                </a:solidFill>
              </a:rPr>
              <a:t>Ключевые </a:t>
            </a:r>
            <a:r>
              <a:rPr lang="ru-RU" b="1" dirty="0">
                <a:solidFill>
                  <a:srgbClr val="006C00"/>
                </a:solidFill>
              </a:rPr>
              <a:t>преимущества:</a:t>
            </a:r>
          </a:p>
        </p:txBody>
      </p:sp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560796" y="2980060"/>
            <a:ext cx="2250068" cy="643978"/>
          </a:xfrm>
          <a:prstGeom prst="rect">
            <a:avLst/>
          </a:prstGeom>
          <a:solidFill>
            <a:srgbClr val="6AA744"/>
          </a:solidFill>
          <a:ln>
            <a:noFill/>
          </a:ln>
          <a:extLst/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 pitchFamily="34" charset="0"/>
              </a:rPr>
              <a:t>НОВОСТРОЙКА,</a:t>
            </a:r>
          </a:p>
        </p:txBody>
      </p: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1861959" y="2953867"/>
            <a:ext cx="961747" cy="466004"/>
          </a:xfrm>
          <a:prstGeom prst="rect">
            <a:avLst/>
          </a:prstGeom>
          <a:solidFill>
            <a:srgbClr val="2B6030"/>
          </a:solidFill>
          <a:ln>
            <a:noFill/>
          </a:ln>
          <a:extLst/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600" b="1" dirty="0" smtClean="0">
                <a:solidFill>
                  <a:srgbClr val="FFCB05"/>
                </a:solidFill>
              </a:rPr>
              <a:t> от </a:t>
            </a:r>
            <a:r>
              <a:rPr lang="ru-RU" altLang="ru-RU" sz="1600" b="1" dirty="0" smtClean="0">
                <a:solidFill>
                  <a:srgbClr val="FFCB05"/>
                </a:solidFill>
              </a:rPr>
              <a:t>8,2</a:t>
            </a:r>
            <a:r>
              <a:rPr lang="ru-RU" altLang="ru-RU" sz="1600" b="1" dirty="0" smtClean="0">
                <a:solidFill>
                  <a:srgbClr val="FFCB05"/>
                </a:solidFill>
              </a:rPr>
              <a:t>% </a:t>
            </a:r>
            <a:r>
              <a:rPr lang="ru-RU" altLang="ru-RU" sz="1600" b="1" dirty="0" smtClean="0">
                <a:solidFill>
                  <a:srgbClr val="FFCB05"/>
                </a:solidFill>
              </a:rPr>
              <a:t>до </a:t>
            </a:r>
            <a:r>
              <a:rPr lang="ru-RU" altLang="ru-RU" sz="1600" b="1" dirty="0" smtClean="0">
                <a:solidFill>
                  <a:srgbClr val="FFCB05"/>
                </a:solidFill>
              </a:rPr>
              <a:t>8,6</a:t>
            </a:r>
            <a:r>
              <a:rPr lang="ru-RU" altLang="ru-RU" sz="1600" b="1" dirty="0" smtClean="0">
                <a:solidFill>
                  <a:srgbClr val="FFCB05"/>
                </a:solidFill>
              </a:rPr>
              <a:t>%</a:t>
            </a:r>
            <a:endParaRPr lang="ru-RU" altLang="ru-RU" sz="1600" b="1" dirty="0" smtClean="0">
              <a:solidFill>
                <a:srgbClr val="FFCB05"/>
              </a:solidFill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4151" y="3624038"/>
            <a:ext cx="244636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defTabSz="912813">
              <a:buSzPct val="1200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prstClr val="black"/>
                </a:solidFill>
                <a:cs typeface="Arial" panose="020B0604020202020204" pitchFamily="34" charset="0"/>
              </a:rPr>
              <a:t>Приобретение у юридического лица жилого помещения, находящегося на этапе строительства (ДУДС, ДУПТ</a:t>
            </a:r>
            <a:r>
              <a:rPr lang="ru-RU" sz="1000" dirty="0" smtClean="0">
                <a:solidFill>
                  <a:prstClr val="black"/>
                </a:solidFill>
                <a:cs typeface="Arial" panose="020B0604020202020204" pitchFamily="34" charset="0"/>
              </a:rPr>
              <a:t>)</a:t>
            </a:r>
          </a:p>
        </p:txBody>
      </p:sp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3562709" y="2924071"/>
            <a:ext cx="2298578" cy="643978"/>
          </a:xfrm>
          <a:prstGeom prst="rect">
            <a:avLst/>
          </a:prstGeom>
          <a:solidFill>
            <a:srgbClr val="6AA744"/>
          </a:solidFill>
          <a:ln>
            <a:noFill/>
          </a:ln>
          <a:extLst/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200" b="1" dirty="0" smtClean="0">
                <a:solidFill>
                  <a:schemeClr val="bg1"/>
                </a:solidFill>
              </a:rPr>
              <a:t>ЖИЛОЙ ДОМ,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200" b="1" dirty="0" smtClean="0">
                <a:solidFill>
                  <a:schemeClr val="bg1"/>
                </a:solidFill>
              </a:rPr>
              <a:t>ЗЕМЕЛЬНЫЙ УЧАСТОК</a:t>
            </a:r>
            <a:endParaRPr lang="ru-RU" altLang="ru-RU" sz="1200" b="1" dirty="0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 bwMode="auto">
          <a:xfrm>
            <a:off x="5159001" y="2939223"/>
            <a:ext cx="982350" cy="466005"/>
          </a:xfrm>
          <a:prstGeom prst="rect">
            <a:avLst/>
          </a:prstGeom>
          <a:solidFill>
            <a:srgbClr val="2B6030"/>
          </a:solidFill>
          <a:ln>
            <a:noFill/>
          </a:ln>
          <a:extLst/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600" b="1" dirty="0" smtClean="0">
                <a:solidFill>
                  <a:srgbClr val="FFCB05"/>
                </a:solidFill>
              </a:rPr>
              <a:t>от </a:t>
            </a:r>
            <a:r>
              <a:rPr lang="ru-RU" altLang="ru-RU" sz="1600" b="1" dirty="0" smtClean="0">
                <a:solidFill>
                  <a:srgbClr val="FFCB05"/>
                </a:solidFill>
              </a:rPr>
              <a:t>9,3% </a:t>
            </a:r>
            <a:r>
              <a:rPr lang="ru-RU" altLang="ru-RU" sz="1600" b="1" dirty="0" smtClean="0">
                <a:solidFill>
                  <a:srgbClr val="FFCB05"/>
                </a:solidFill>
              </a:rPr>
              <a:t>до </a:t>
            </a:r>
            <a:r>
              <a:rPr lang="ru-RU" altLang="ru-RU" sz="1600" b="1" dirty="0" smtClean="0">
                <a:solidFill>
                  <a:srgbClr val="FFCB05"/>
                </a:solidFill>
              </a:rPr>
              <a:t>11.0%</a:t>
            </a:r>
            <a:endParaRPr lang="ru-RU" altLang="ru-RU" sz="1600" b="1" dirty="0" smtClean="0">
              <a:solidFill>
                <a:srgbClr val="FFCB05"/>
              </a:solidFill>
              <a:cs typeface="Arial" panose="020B0604020202020204" pitchFamily="34" charset="0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 bwMode="auto">
          <a:xfrm>
            <a:off x="560796" y="4178036"/>
            <a:ext cx="2250068" cy="509144"/>
          </a:xfrm>
          <a:prstGeom prst="rect">
            <a:avLst/>
          </a:prstGeom>
          <a:solidFill>
            <a:srgbClr val="6AA744"/>
          </a:solidFill>
          <a:ln>
            <a:noFill/>
          </a:ln>
          <a:extLst/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altLang="ru-RU" sz="1200" b="1" kern="0" dirty="0" smtClean="0">
                <a:solidFill>
                  <a:sysClr val="window" lastClr="FFFFFF"/>
                </a:solidFill>
                <a:cs typeface="Arial" panose="020B0604020202020204" pitchFamily="34" charset="0"/>
              </a:rPr>
              <a:t>КВАРТИРА на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altLang="ru-RU" sz="1200" b="1" kern="0" dirty="0" smtClean="0">
                <a:solidFill>
                  <a:sysClr val="window" lastClr="FFFFFF"/>
                </a:solidFill>
                <a:cs typeface="Arial" panose="020B0604020202020204" pitchFamily="34" charset="0"/>
              </a:rPr>
              <a:t> </a:t>
            </a:r>
            <a:r>
              <a:rPr lang="ru-RU" altLang="ru-RU" sz="1200" b="1" kern="0" dirty="0">
                <a:solidFill>
                  <a:sysClr val="window" lastClr="FFFFFF"/>
                </a:solidFill>
                <a:cs typeface="Arial" panose="020B0604020202020204" pitchFamily="34" charset="0"/>
              </a:rPr>
              <a:t>вторичном рынке</a:t>
            </a: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altLang="ru-RU" sz="12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 bwMode="auto">
          <a:xfrm rot="10800000" flipH="1" flipV="1">
            <a:off x="2065259" y="4244775"/>
            <a:ext cx="928907" cy="455748"/>
          </a:xfrm>
          <a:prstGeom prst="rect">
            <a:avLst/>
          </a:prstGeom>
          <a:solidFill>
            <a:srgbClr val="2B6030"/>
          </a:solidFill>
          <a:ln>
            <a:noFill/>
          </a:ln>
          <a:extLst/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600" b="1" dirty="0" smtClean="0">
                <a:solidFill>
                  <a:srgbClr val="FFCB05"/>
                </a:solidFill>
              </a:rPr>
              <a:t>От </a:t>
            </a:r>
            <a:r>
              <a:rPr lang="ru-RU" altLang="ru-RU" sz="1600" b="1" dirty="0" smtClean="0">
                <a:solidFill>
                  <a:srgbClr val="FFCB05"/>
                </a:solidFill>
              </a:rPr>
              <a:t>8,6% </a:t>
            </a:r>
            <a:r>
              <a:rPr lang="ru-RU" altLang="ru-RU" sz="1600" b="1" dirty="0" smtClean="0">
                <a:solidFill>
                  <a:srgbClr val="FFCB05"/>
                </a:solidFill>
              </a:rPr>
              <a:t>до </a:t>
            </a:r>
            <a:r>
              <a:rPr lang="ru-RU" altLang="ru-RU" sz="1600" b="1" dirty="0" smtClean="0">
                <a:solidFill>
                  <a:srgbClr val="FFCB05"/>
                </a:solidFill>
              </a:rPr>
              <a:t>8,8%</a:t>
            </a:r>
            <a:endParaRPr lang="ru-RU" altLang="ru-RU" sz="1600" b="1" dirty="0" smtClean="0">
              <a:solidFill>
                <a:srgbClr val="FFCB05"/>
              </a:solidFill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00000" y="5749198"/>
            <a:ext cx="637547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6575" lvl="0" indent="-256575">
              <a:lnSpc>
                <a:spcPts val="2065"/>
              </a:lnSpc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Возможность </a:t>
            </a:r>
            <a:r>
              <a:rPr lang="ru-RU" sz="1200" dirty="0">
                <a:solidFill>
                  <a:prstClr val="black"/>
                </a:solidFill>
              </a:rPr>
              <a:t>выбора схемы погашения кредита </a:t>
            </a:r>
            <a:r>
              <a:rPr lang="ru-RU" sz="1200" b="1" dirty="0" smtClean="0">
                <a:solidFill>
                  <a:srgbClr val="006C00"/>
                </a:solidFill>
              </a:rPr>
              <a:t>(</a:t>
            </a:r>
            <a:r>
              <a:rPr lang="ru-RU" sz="1200" b="1" dirty="0" err="1" smtClean="0">
                <a:solidFill>
                  <a:srgbClr val="006C00"/>
                </a:solidFill>
              </a:rPr>
              <a:t>аннуитетная</a:t>
            </a:r>
            <a:r>
              <a:rPr lang="ru-RU" sz="1200" b="1" dirty="0" smtClean="0">
                <a:solidFill>
                  <a:srgbClr val="006C00"/>
                </a:solidFill>
              </a:rPr>
              <a:t>/дифференцированная</a:t>
            </a:r>
            <a:r>
              <a:rPr lang="ru-RU" sz="1200" b="1" dirty="0">
                <a:solidFill>
                  <a:srgbClr val="006C00"/>
                </a:solidFill>
              </a:rPr>
              <a:t>)</a:t>
            </a:r>
          </a:p>
          <a:p>
            <a:pPr marL="256575" lvl="0" indent="-256575">
              <a:lnSpc>
                <a:spcPts val="2065"/>
              </a:lnSpc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Отсутствие комиссий по кредиту</a:t>
            </a:r>
          </a:p>
          <a:p>
            <a:pPr marL="256575" lvl="0" indent="-256575">
              <a:lnSpc>
                <a:spcPts val="2065"/>
              </a:lnSpc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Досрочное погашение кредита без ограничений</a:t>
            </a:r>
          </a:p>
          <a:p>
            <a:pPr marL="256575" lvl="0" indent="-256575">
              <a:lnSpc>
                <a:spcPts val="2065"/>
              </a:lnSpc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Возможность привлечения в качестве </a:t>
            </a:r>
            <a:r>
              <a:rPr lang="ru-RU" sz="1200" dirty="0" err="1">
                <a:solidFill>
                  <a:prstClr val="black"/>
                </a:solidFill>
              </a:rPr>
              <a:t>созаемщиков</a:t>
            </a:r>
            <a:r>
              <a:rPr lang="ru-RU" sz="1200" dirty="0">
                <a:solidFill>
                  <a:prstClr val="black"/>
                </a:solidFill>
              </a:rPr>
              <a:t> лиц, не являющихся родственниками</a:t>
            </a:r>
          </a:p>
        </p:txBody>
      </p:sp>
      <p:pic>
        <p:nvPicPr>
          <p:cNvPr id="34" name="Picture 2" descr="http://im4-tub-ru.yandex.net/i?id=306389318-12-7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95" y="1387042"/>
            <a:ext cx="220354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6" descr="http://im4-tub-ru.yandex.net/i?id=199428122-47-7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51" y="1403544"/>
            <a:ext cx="1909997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592267" y="3627777"/>
            <a:ext cx="23659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defTabSz="912813">
              <a:buSzPct val="1200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prstClr val="black"/>
                </a:solidFill>
                <a:cs typeface="Arial" panose="020B0604020202020204" pitchFamily="34" charset="0"/>
              </a:rPr>
              <a:t>Приобретение </a:t>
            </a:r>
            <a:r>
              <a:rPr lang="ru-RU" sz="1000" dirty="0" smtClean="0">
                <a:solidFill>
                  <a:prstClr val="black"/>
                </a:solidFill>
                <a:cs typeface="Arial" panose="020B0604020202020204" pitchFamily="34" charset="0"/>
              </a:rPr>
              <a:t>жилого дома с земельным участком</a:t>
            </a:r>
          </a:p>
          <a:p>
            <a:pPr marL="171450" indent="-171450" defTabSz="912813">
              <a:buSzPct val="1200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prstClr val="black"/>
                </a:solidFill>
                <a:cs typeface="Arial" panose="020B0604020202020204" pitchFamily="34" charset="0"/>
              </a:rPr>
              <a:t>Приобретение </a:t>
            </a:r>
            <a:r>
              <a:rPr lang="ru-RU" sz="1000" dirty="0" smtClean="0">
                <a:solidFill>
                  <a:prstClr val="black"/>
                </a:solidFill>
                <a:cs typeface="Arial" panose="020B0604020202020204" pitchFamily="34" charset="0"/>
              </a:rPr>
              <a:t>земельного участка</a:t>
            </a:r>
          </a:p>
          <a:p>
            <a:pPr lvl="0" defTabSz="912813">
              <a:buSzPct val="120000"/>
            </a:pPr>
            <a:endParaRPr lang="ru-RU" dirty="0"/>
          </a:p>
        </p:txBody>
      </p:sp>
      <p:sp>
        <p:nvSpPr>
          <p:cNvPr id="25" name="Заголовок 1"/>
          <p:cNvSpPr txBox="1">
            <a:spLocks/>
          </p:cNvSpPr>
          <p:nvPr/>
        </p:nvSpPr>
        <p:spPr bwMode="auto">
          <a:xfrm>
            <a:off x="3741287" y="4244775"/>
            <a:ext cx="2250068" cy="539728"/>
          </a:xfrm>
          <a:prstGeom prst="rect">
            <a:avLst/>
          </a:prstGeom>
          <a:solidFill>
            <a:srgbClr val="6AA744"/>
          </a:solidFill>
          <a:ln>
            <a:noFill/>
          </a:ln>
          <a:extLst/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altLang="ru-RU" sz="1200" b="1" kern="0" dirty="0" smtClean="0">
                <a:solidFill>
                  <a:sysClr val="window" lastClr="FFFFFF"/>
                </a:solidFill>
                <a:cs typeface="Arial" panose="020B0604020202020204" pitchFamily="34" charset="0"/>
              </a:rPr>
              <a:t>РЕФИНАНСИРОВАНИЕ</a:t>
            </a:r>
            <a:endParaRPr lang="ru-RU" altLang="ru-RU" sz="1200" b="1" kern="0" dirty="0">
              <a:solidFill>
                <a:sysClr val="window" lastClr="FFFFFF"/>
              </a:solidFill>
              <a:cs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altLang="ru-RU" sz="12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814031" y="4907614"/>
            <a:ext cx="268993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912813">
              <a:buSzPct val="120000"/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prstClr val="black"/>
                </a:solidFill>
                <a:cs typeface="Arial" panose="020B0604020202020204" pitchFamily="34" charset="0"/>
              </a:rPr>
              <a:t>Рефинансирование ипотечных жилищных кредитов на приобретение квартиры, оплаты цены ДУДС, приобретение жилого дома с земельным участком.</a:t>
            </a:r>
          </a:p>
          <a:p>
            <a:pPr marL="171450" indent="-171450" defTabSz="912813">
              <a:buSzPct val="120000"/>
              <a:buFont typeface="Arial" panose="020B0604020202020204" pitchFamily="34" charset="0"/>
              <a:buChar char="•"/>
            </a:pPr>
            <a:endParaRPr lang="ru-RU" sz="10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97369" y="4784503"/>
            <a:ext cx="26504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912813">
              <a:buSzPct val="1200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prstClr val="black"/>
                </a:solidFill>
                <a:cs typeface="Arial" panose="020B0604020202020204" pitchFamily="34" charset="0"/>
              </a:rPr>
              <a:t>На приобретение квартиры, </a:t>
            </a:r>
            <a:r>
              <a:rPr lang="ru-RU" sz="1000" dirty="0" err="1">
                <a:solidFill>
                  <a:prstClr val="black"/>
                </a:solidFill>
                <a:cs typeface="Arial" panose="020B0604020202020204" pitchFamily="34" charset="0"/>
              </a:rPr>
              <a:t>таунхауса</a:t>
            </a:r>
            <a:r>
              <a:rPr lang="ru-RU" sz="1000" dirty="0">
                <a:solidFill>
                  <a:prstClr val="black"/>
                </a:solidFill>
                <a:cs typeface="Arial" panose="020B0604020202020204" pitchFamily="34" charset="0"/>
              </a:rPr>
              <a:t> на вторичном рынке </a:t>
            </a:r>
            <a:r>
              <a:rPr lang="ru-RU" sz="1000" dirty="0" smtClean="0">
                <a:solidFill>
                  <a:prstClr val="black"/>
                </a:solidFill>
                <a:cs typeface="Arial" panose="020B0604020202020204" pitchFamily="34" charset="0"/>
              </a:rPr>
              <a:t>жилья</a:t>
            </a:r>
          </a:p>
          <a:p>
            <a:pPr marL="171450" indent="-171450" defTabSz="912813">
              <a:buSzPct val="120000"/>
              <a:buFont typeface="Arial" panose="020B0604020202020204" pitchFamily="34" charset="0"/>
              <a:buChar char="•"/>
            </a:pPr>
            <a:endParaRPr lang="ru-RU" sz="10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 bwMode="auto">
          <a:xfrm rot="10800000" flipH="1" flipV="1">
            <a:off x="5413253" y="4278378"/>
            <a:ext cx="896067" cy="455748"/>
          </a:xfrm>
          <a:prstGeom prst="rect">
            <a:avLst/>
          </a:prstGeom>
          <a:solidFill>
            <a:srgbClr val="2B6030"/>
          </a:solidFill>
          <a:ln>
            <a:noFill/>
          </a:ln>
          <a:extLst/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600" b="1" dirty="0" smtClean="0">
                <a:solidFill>
                  <a:srgbClr val="FFCB05"/>
                </a:solidFill>
              </a:rPr>
              <a:t>от </a:t>
            </a:r>
            <a:r>
              <a:rPr lang="ru-RU" altLang="ru-RU" sz="1600" b="1" dirty="0" smtClean="0">
                <a:solidFill>
                  <a:srgbClr val="FFCB05"/>
                </a:solidFill>
              </a:rPr>
              <a:t>8,6 </a:t>
            </a:r>
            <a:r>
              <a:rPr lang="ru-RU" altLang="ru-RU" sz="1600" b="1" dirty="0" smtClean="0">
                <a:solidFill>
                  <a:srgbClr val="FFCB05"/>
                </a:solidFill>
              </a:rPr>
              <a:t>% до </a:t>
            </a:r>
            <a:r>
              <a:rPr lang="ru-RU" altLang="ru-RU" sz="1600" b="1" dirty="0" smtClean="0">
                <a:solidFill>
                  <a:srgbClr val="FFCB05"/>
                </a:solidFill>
              </a:rPr>
              <a:t>8,8%</a:t>
            </a:r>
            <a:endParaRPr lang="ru-RU" altLang="ru-RU" sz="1600" b="1" dirty="0" smtClean="0">
              <a:solidFill>
                <a:srgbClr val="FFCB05"/>
              </a:solidFill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35790" y="6918749"/>
            <a:ext cx="5184576" cy="17237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 можете задать все интересующие вопросы:</a:t>
            </a: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о телефону: (</a:t>
            </a:r>
            <a:r>
              <a:rPr lang="ru-RU" b="1" dirty="0" smtClean="0">
                <a:solidFill>
                  <a:schemeClr val="tx1"/>
                </a:solidFill>
              </a:rPr>
              <a:t>81830) 33622</a:t>
            </a: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 офисе Банка: </a:t>
            </a:r>
            <a:r>
              <a:rPr lang="ru-RU" sz="1600" b="1" dirty="0" smtClean="0">
                <a:solidFill>
                  <a:schemeClr val="tx1"/>
                </a:solidFill>
              </a:rPr>
              <a:t>с. Холмогоры ул. Октябрьская д.10</a:t>
            </a: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а</a:t>
            </a:r>
            <a:r>
              <a:rPr lang="ru-RU" dirty="0" smtClean="0">
                <a:solidFill>
                  <a:schemeClr val="tx1"/>
                </a:solidFill>
              </a:rPr>
              <a:t> также на сайте Банка: </a:t>
            </a:r>
            <a:r>
              <a:rPr lang="en-US" b="1" dirty="0" smtClean="0">
                <a:solidFill>
                  <a:schemeClr val="tx2"/>
                </a:solidFill>
              </a:rPr>
              <a:t>www.rshb.ru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2"/>
                </a:solidFill>
              </a:rPr>
              <a:t>ПН-ПТ с 09.00 до 16.00  </a:t>
            </a: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2"/>
                </a:solidFill>
              </a:rPr>
              <a:t>перерыв с 13.00 до 14.00 </a:t>
            </a: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2"/>
                </a:solidFill>
              </a:rPr>
              <a:t>СБ-ВС выходной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69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4" t="27284" r="3096" b="50463"/>
          <a:stretch/>
        </p:blipFill>
        <p:spPr bwMode="auto">
          <a:xfrm>
            <a:off x="3546043" y="78535"/>
            <a:ext cx="3240260" cy="6956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7059" y1="26519" x2="47059" y2="26519"/>
                        <a14:foregroundMark x1="35294" y1="59669" x2="35294" y2="59669"/>
                        <a14:foregroundMark x1="70588" y1="79006" x2="70588" y2="79006"/>
                        <a14:foregroundMark x1="64706" y1="16575" x2="64706" y2="16575"/>
                      </a14:backgroundRemoval>
                    </a14:imgEffect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14689"/>
          <a:stretch/>
        </p:blipFill>
        <p:spPr>
          <a:xfrm>
            <a:off x="245018" y="-9965"/>
            <a:ext cx="74393" cy="695627"/>
          </a:xfrm>
          <a:prstGeom prst="rect">
            <a:avLst/>
          </a:prstGeom>
          <a:effectLst>
            <a:glow>
              <a:schemeClr val="accent1"/>
            </a:glow>
            <a:outerShdw blurRad="50800" dist="50800" dir="5400000" algn="ctr" rotWithShape="0">
              <a:schemeClr val="bg1"/>
            </a:outerShdw>
            <a:softEdge rad="0"/>
          </a:effectLst>
        </p:spPr>
      </p:pic>
      <p:sp>
        <p:nvSpPr>
          <p:cNvPr id="6" name="Text Placeholder 12"/>
          <p:cNvSpPr txBox="1">
            <a:spLocks/>
          </p:cNvSpPr>
          <p:nvPr/>
        </p:nvSpPr>
        <p:spPr>
          <a:xfrm>
            <a:off x="205096" y="-25922"/>
            <a:ext cx="2307836" cy="723862"/>
          </a:xfrm>
          <a:prstGeom prst="rect">
            <a:avLst/>
          </a:prstGeom>
        </p:spPr>
        <p:txBody>
          <a:bodyPr vert="horz" wrap="square" lIns="102216" tIns="51109" rIns="102216" bIns="51109" numCol="1" rtlCol="0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defTabSz="914400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prstClr val="white"/>
                </a:solidFill>
                <a:latin typeface="Arial"/>
                <a:ea typeface="+mn-ea"/>
                <a:cs typeface="Arial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/>
            <a:r>
              <a:rPr lang="ru-RU" sz="1800" dirty="0">
                <a:solidFill>
                  <a:schemeClr val="tx1"/>
                </a:solidFill>
                <a:latin typeface="Fedra Sans Pro Light LF"/>
                <a:cs typeface="Arial" charset="0"/>
              </a:rPr>
              <a:t>С нами надежно!</a:t>
            </a:r>
            <a:endParaRPr lang="en-US" sz="1800" dirty="0">
              <a:solidFill>
                <a:schemeClr val="tx1"/>
              </a:solidFill>
              <a:latin typeface="Fedra Sans Pro Light LF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096" y="8717828"/>
            <a:ext cx="6581207" cy="190628"/>
          </a:xfrm>
          <a:prstGeom prst="rect">
            <a:avLst/>
          </a:prstGeom>
          <a:noFill/>
        </p:spPr>
        <p:txBody>
          <a:bodyPr wrap="square" lIns="82104" tIns="41052" rIns="82104" bIns="41052" rtlCol="0">
            <a:spAutoFit/>
          </a:bodyPr>
          <a:lstStyle/>
          <a:p>
            <a:pPr defTabSz="475217"/>
            <a:r>
              <a:rPr lang="ru-RU" sz="700" b="1" dirty="0"/>
              <a:t>АО «Россельхозбанк» Генеральная  лицензия Банка России № 3349. На  правах </a:t>
            </a:r>
            <a:r>
              <a:rPr lang="ru-RU" sz="700" b="1" dirty="0" smtClean="0"/>
              <a:t>рекламы.</a:t>
            </a:r>
            <a:r>
              <a:rPr lang="en-US" sz="700" b="1" dirty="0"/>
              <a:t> </a:t>
            </a:r>
            <a:r>
              <a:rPr lang="ru-RU" sz="700" b="1" dirty="0" smtClean="0"/>
              <a:t>Срок </a:t>
            </a:r>
            <a:r>
              <a:rPr lang="ru-RU" sz="700" b="1" dirty="0"/>
              <a:t>действия предложения: до появления новой или </a:t>
            </a:r>
            <a:r>
              <a:rPr lang="ru-RU" sz="700" b="1" dirty="0" smtClean="0"/>
              <a:t>иной</a:t>
            </a:r>
            <a:r>
              <a:rPr lang="en-US" sz="700" b="1" dirty="0" smtClean="0"/>
              <a:t> </a:t>
            </a:r>
            <a:r>
              <a:rPr lang="ru-RU" sz="700" b="1" dirty="0" smtClean="0"/>
              <a:t>информации</a:t>
            </a:r>
            <a:r>
              <a:rPr lang="ru-RU" sz="700" b="1" dirty="0"/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5018" y="862662"/>
            <a:ext cx="6439644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ИПОТЕКА</a:t>
            </a:r>
            <a:endParaRPr lang="en-US" sz="3200" b="1" dirty="0">
              <a:solidFill>
                <a:srgbClr val="FF0000"/>
              </a:solidFill>
            </a:endParaRPr>
          </a:p>
          <a:p>
            <a:r>
              <a:rPr lang="ru-RU" sz="2200" b="1" i="1" dirty="0" smtClean="0">
                <a:solidFill>
                  <a:srgbClr val="FF0000"/>
                </a:solidFill>
              </a:rPr>
              <a:t>с государственной поддержкой семей с детьми</a:t>
            </a:r>
            <a:endParaRPr lang="ru-RU" sz="2200" b="1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45018" y="1954062"/>
            <a:ext cx="5447086" cy="17958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</a:rPr>
              <a:t>приобретение квартиры у Застройщика по ДДУ или ДКП</a:t>
            </a: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</a:rPr>
              <a:t>до 12 млн. рублей</a:t>
            </a: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/>
                </a:solidFill>
              </a:rPr>
              <a:t>с</a:t>
            </a:r>
            <a:r>
              <a:rPr lang="ru-RU" sz="1600" dirty="0" smtClean="0">
                <a:solidFill>
                  <a:schemeClr val="tx1"/>
                </a:solidFill>
              </a:rPr>
              <a:t>рок кредита - до 30 лет</a:t>
            </a: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</a:rPr>
              <a:t>первоначальный взнос от 20%</a:t>
            </a: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</a:rPr>
              <a:t>ставка – </a:t>
            </a:r>
            <a:r>
              <a:rPr lang="ru-RU" sz="2000" b="1" dirty="0" smtClean="0">
                <a:solidFill>
                  <a:srgbClr val="FF0000"/>
                </a:solidFill>
              </a:rPr>
              <a:t>4,7%</a:t>
            </a: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/>
                </a:solidFill>
              </a:rPr>
              <a:t>д</a:t>
            </a:r>
            <a:r>
              <a:rPr lang="ru-RU" sz="1600" dirty="0" smtClean="0">
                <a:solidFill>
                  <a:schemeClr val="tx1"/>
                </a:solidFill>
              </a:rPr>
              <a:t>осрочное частичное/полное погашение кредита с использованием средств Материнского капитала</a:t>
            </a:r>
          </a:p>
          <a:p>
            <a:pPr marL="285750" indent="-285750" algn="ctr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ru-RU" sz="1600" dirty="0" smtClean="0">
              <a:solidFill>
                <a:schemeClr val="tx1"/>
              </a:solidFill>
            </a:endParaRPr>
          </a:p>
        </p:txBody>
      </p:sp>
      <p:pic>
        <p:nvPicPr>
          <p:cNvPr id="12" name="Picture 81" descr="Cтоковое фото Мать чтение книги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18" y="3649787"/>
            <a:ext cx="6439643" cy="3897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72551" y="7547218"/>
            <a:ext cx="5184576" cy="10257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 можете задать все интересующие вопросы:</a:t>
            </a: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о </a:t>
            </a:r>
            <a:r>
              <a:rPr lang="ru-RU" dirty="0" err="1" smtClean="0">
                <a:solidFill>
                  <a:schemeClr val="tx1"/>
                </a:solidFill>
              </a:rPr>
              <a:t>моб.телефону</a:t>
            </a:r>
            <a:r>
              <a:rPr lang="ru-RU" dirty="0" smtClean="0">
                <a:solidFill>
                  <a:schemeClr val="tx1"/>
                </a:solidFill>
              </a:rPr>
              <a:t>: (</a:t>
            </a:r>
            <a:r>
              <a:rPr lang="ru-RU" b="1" dirty="0" smtClean="0">
                <a:solidFill>
                  <a:schemeClr val="tx1"/>
                </a:solidFill>
              </a:rPr>
              <a:t>81830) 33622</a:t>
            </a: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 офисе Банка: </a:t>
            </a:r>
            <a:r>
              <a:rPr lang="ru-RU" sz="1600" b="1" dirty="0" smtClean="0">
                <a:solidFill>
                  <a:schemeClr val="tx1"/>
                </a:solidFill>
              </a:rPr>
              <a:t>с. Холмогоры ул. Октябрьская д.10</a:t>
            </a: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а</a:t>
            </a:r>
            <a:r>
              <a:rPr lang="ru-RU" dirty="0" smtClean="0">
                <a:solidFill>
                  <a:schemeClr val="tx1"/>
                </a:solidFill>
              </a:rPr>
              <a:t> также на сайте Банка: </a:t>
            </a:r>
            <a:r>
              <a:rPr lang="en-US" b="1" dirty="0" smtClean="0">
                <a:solidFill>
                  <a:schemeClr val="tx2"/>
                </a:solidFill>
              </a:rPr>
              <a:t>www.rshb.ru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Блок-схема: узел 2"/>
          <p:cNvSpPr/>
          <p:nvPr/>
        </p:nvSpPr>
        <p:spPr>
          <a:xfrm>
            <a:off x="459891" y="3861335"/>
            <a:ext cx="1944216" cy="1918309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4,7</a:t>
            </a:r>
            <a:r>
              <a:rPr lang="en-US" sz="4000" b="1" dirty="0" smtClean="0">
                <a:solidFill>
                  <a:schemeClr val="tx1"/>
                </a:solidFill>
              </a:rPr>
              <a:t>%</a:t>
            </a:r>
            <a:endParaRPr lang="ru-RU" sz="4000" b="1" dirty="0" smtClean="0">
              <a:solidFill>
                <a:schemeClr val="tx1"/>
              </a:solidFill>
            </a:endParaRPr>
          </a:p>
          <a:p>
            <a:r>
              <a:rPr lang="ru-RU" sz="2500" b="1" dirty="0" smtClean="0">
                <a:solidFill>
                  <a:schemeClr val="tx1"/>
                </a:solidFill>
              </a:rPr>
              <a:t>годовых</a:t>
            </a:r>
            <a:endParaRPr lang="ru-RU" sz="2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9882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5988</TotalTime>
  <Words>310</Words>
  <Application>Microsoft Office PowerPoint</Application>
  <PresentationFormat>Экран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Россельхозбанк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Попов Антон Андреевич</dc:creator>
  <cp:lastModifiedBy>Гузова Оксана Михайловна</cp:lastModifiedBy>
  <cp:revision>41</cp:revision>
  <cp:lastPrinted>2019-11-13T08:15:50Z</cp:lastPrinted>
  <dcterms:created xsi:type="dcterms:W3CDTF">2017-11-14T08:17:37Z</dcterms:created>
  <dcterms:modified xsi:type="dcterms:W3CDTF">2019-11-13T08:16:00Z</dcterms:modified>
</cp:coreProperties>
</file>