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08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22320205162385"/>
          <c:y val="8.6159295308651337E-2"/>
          <c:w val="0.590567946154131"/>
          <c:h val="0.8642457748597038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Что Вы понимаете под коррупцией?</c:v>
                </c:pt>
              </c:strCache>
            </c:strRef>
          </c:tx>
          <c:dLbls>
            <c:dLbl>
              <c:idx val="0"/>
              <c:layout>
                <c:manualLayout>
                  <c:x val="0.15162076898863089"/>
                  <c:y val="-0.1088522345755620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7518828926415572"/>
                  <c:y val="-2.99499242631577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7483717086990336"/>
                  <c:y val="0.1082125698770597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5140053882901899"/>
                  <c:y val="0.1332824469367902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4609286269901769"/>
                  <c:y val="-1.762294936632160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12850761070746927"/>
                  <c:y val="-9.398906328704854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2.4101025811946876E-2"/>
                  <c:y val="0.2472619912150682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7"/>
                <c:pt idx="0">
                  <c:v>Подношение подарков должностным лицам</c:v>
                </c:pt>
                <c:pt idx="1">
                  <c:v>Вымогательство</c:v>
                </c:pt>
                <c:pt idx="2">
                  <c:v>Взяточничество</c:v>
                </c:pt>
                <c:pt idx="3">
                  <c:v>Злоупотребление служебным положением</c:v>
                </c:pt>
                <c:pt idx="4">
                  <c:v>Служебный подлог</c:v>
                </c:pt>
                <c:pt idx="5">
                  <c:v>Коммерческий подкуп</c:v>
                </c:pt>
                <c:pt idx="6">
                  <c:v>Присвоение полномочий должностного лица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10</c:v>
                </c:pt>
                <c:pt idx="1">
                  <c:v>8</c:v>
                </c:pt>
                <c:pt idx="2">
                  <c:v>19</c:v>
                </c:pt>
                <c:pt idx="3">
                  <c:v>18</c:v>
                </c:pt>
                <c:pt idx="4">
                  <c:v>6</c:v>
                </c:pt>
                <c:pt idx="5">
                  <c:v>9</c:v>
                </c:pt>
                <c:pt idx="6">
                  <c:v>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>
                <a:latin typeface="Times New Roman" pitchFamily="18" charset="0"/>
                <a:cs typeface="Times New Roman" pitchFamily="18" charset="0"/>
              </a:defRPr>
            </a:pPr>
            <a:r>
              <a:rPr lang="ru-RU" b="0" dirty="0">
                <a:latin typeface="Times New Roman" pitchFamily="18" charset="0"/>
                <a:cs typeface="Times New Roman" pitchFamily="18" charset="0"/>
              </a:rPr>
              <a:t>Хотели бы Вы, чтобы лицо, получившее взятку, понесло за это ответственность, предусмотренную законом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? (График 11)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Хотели бы Вы, чтобы лицо, получившее взятку, понесло за это ответственность, предусмотренную законом?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Да, я готов оказывать любое содействие в этом</c:v>
                </c:pt>
                <c:pt idx="1">
                  <c:v>Да, я бы оказал содействие, если бы знал, куда и как обратиться</c:v>
                </c:pt>
                <c:pt idx="2">
                  <c:v>Да, если буду уверен, что моё содействие не повлечёт неприятных последствий для меня</c:v>
                </c:pt>
                <c:pt idx="3">
                  <c:v>Нет, так как не хочу быть задействован в этом</c:v>
                </c:pt>
                <c:pt idx="4">
                  <c:v>Мне это безразлично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</c:v>
                </c:pt>
                <c:pt idx="1">
                  <c:v>2</c:v>
                </c:pt>
                <c:pt idx="2">
                  <c:v>8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2730496"/>
        <c:axId val="32736384"/>
      </c:barChart>
      <c:catAx>
        <c:axId val="32730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2736384"/>
        <c:crosses val="autoZero"/>
        <c:auto val="1"/>
        <c:lblAlgn val="ctr"/>
        <c:lblOffset val="100"/>
        <c:noMultiLvlLbl val="0"/>
      </c:catAx>
      <c:valAx>
        <c:axId val="32736384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327304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Мед.работники</c:v>
                </c:pt>
                <c:pt idx="1">
                  <c:v>Работники БТИ, земельных служб</c:v>
                </c:pt>
                <c:pt idx="2">
                  <c:v>Сотрудники ГИБДД</c:v>
                </c:pt>
                <c:pt idx="3">
                  <c:v>Сотрудники ОМД</c:v>
                </c:pt>
                <c:pt idx="4">
                  <c:v>Сотрудники пожарной инспекции</c:v>
                </c:pt>
                <c:pt idx="5">
                  <c:v>Сотрудники военкоматов</c:v>
                </c:pt>
                <c:pt idx="6">
                  <c:v>Руководители предприятий</c:v>
                </c:pt>
                <c:pt idx="7">
                  <c:v>Государственные и муниципальные служащие</c:v>
                </c:pt>
                <c:pt idx="8">
                  <c:v>Работники учреждений образований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7</c:v>
                </c:pt>
                <c:pt idx="1">
                  <c:v>5</c:v>
                </c:pt>
                <c:pt idx="2">
                  <c:v>5</c:v>
                </c:pt>
                <c:pt idx="3">
                  <c:v>2</c:v>
                </c:pt>
                <c:pt idx="6">
                  <c:v>5</c:v>
                </c:pt>
                <c:pt idx="7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8006656"/>
        <c:axId val="106174336"/>
      </c:barChart>
      <c:catAx>
        <c:axId val="2800665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6174336"/>
        <c:auto val="1"/>
        <c:lblAlgn val="ctr"/>
        <c:lblOffset val="100"/>
        <c:noMultiLvlLbl val="0"/>
      </c:catAx>
      <c:valAx>
        <c:axId val="106174336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8006656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2.8770527320605276E-2"/>
                  <c:y val="2.954861410331747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5249177499939904E-3"/>
                  <c:y val="-0.1305473506618821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750700876758928"/>
                  <c:y val="-6.702157737459370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7775165921906619E-3"/>
                  <c:y val="0.1304508734238764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9425894664875567E-2"/>
                  <c:y val="0.1039592281954241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Проводить агитационную работу с населением</c:v>
                </c:pt>
                <c:pt idx="1">
                  <c:v>повысить правовую грамотность населения</c:v>
                </c:pt>
                <c:pt idx="2">
                  <c:v>ужесточить законодательство по борьбе с коррупцией</c:v>
                </c:pt>
                <c:pt idx="3">
                  <c:v>повысить эффективность деятельности правоохранительных органов по борьбе с коррупцией</c:v>
                </c:pt>
                <c:pt idx="4">
                  <c:v>шире освещать антикоррупционную деятельность с средствах массовых информации</c:v>
                </c:pt>
                <c:pt idx="5">
                  <c:v>жестоко контролировать распределение и расход бюджетных средств</c:v>
                </c:pt>
                <c:pt idx="6">
                  <c:v>вести в организациях антикоррупционные мероприятия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</c:v>
                </c:pt>
                <c:pt idx="1">
                  <c:v>8</c:v>
                </c:pt>
                <c:pt idx="2">
                  <c:v>14</c:v>
                </c:pt>
                <c:pt idx="3">
                  <c:v>8</c:v>
                </c:pt>
                <c:pt idx="4">
                  <c:v>6</c:v>
                </c:pt>
                <c:pt idx="5">
                  <c:v>2</c:v>
                </c:pt>
                <c:pt idx="6">
                  <c:v>5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48144314808845"/>
          <c:y val="3.4749897070260168E-2"/>
          <c:w val="0.87480569805693276"/>
          <c:h val="0.515897253246371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вашему мнению, каковы главные причины коррупции?</c:v>
                </c:pt>
              </c:strCache>
            </c:strRef>
          </c:tx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Низкие заработные платы</c:v>
                </c:pt>
                <c:pt idx="1">
                  <c:v>Возможность принятия единоличного решения</c:v>
                </c:pt>
                <c:pt idx="2">
                  <c:v>Низкий уровень культуры у населения</c:v>
                </c:pt>
                <c:pt idx="3">
                  <c:v>Национальные традиции, менталитет</c:v>
                </c:pt>
                <c:pt idx="4">
                  <c:v>Неразвитая экономика</c:v>
                </c:pt>
                <c:pt idx="5">
                  <c:v>Неразвитость гражданского общества</c:v>
                </c:pt>
                <c:pt idx="6">
                  <c:v>Несовершенство судебной системы</c:v>
                </c:pt>
                <c:pt idx="7">
                  <c:v>Неадекватность наказания за факты коррупции</c:v>
                </c:pt>
                <c:pt idx="8">
                  <c:v>Отсутствие общественного контроля</c:v>
                </c:pt>
                <c:pt idx="9">
                  <c:v>Недостаточная просвещенность в области противодействия коррупции</c:v>
                </c:pt>
                <c:pt idx="10">
                  <c:v>Отсутствие возможности ознакомления с нормативно-правовыми актами в области противодействия коррупции</c:v>
                </c:pt>
                <c:pt idx="11">
                  <c:v>Существование возможности продвижения по карьерной лестнице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11</c:v>
                </c:pt>
                <c:pt idx="1">
                  <c:v>10</c:v>
                </c:pt>
                <c:pt idx="2">
                  <c:v>3</c:v>
                </c:pt>
                <c:pt idx="3">
                  <c:v>6</c:v>
                </c:pt>
                <c:pt idx="4">
                  <c:v>3</c:v>
                </c:pt>
                <c:pt idx="5">
                  <c:v>1</c:v>
                </c:pt>
                <c:pt idx="6">
                  <c:v>5</c:v>
                </c:pt>
                <c:pt idx="7">
                  <c:v>10</c:v>
                </c:pt>
                <c:pt idx="8">
                  <c:v>7</c:v>
                </c:pt>
                <c:pt idx="9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31726592"/>
        <c:axId val="31725056"/>
      </c:barChart>
      <c:valAx>
        <c:axId val="317250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1726592"/>
        <c:crosses val="autoZero"/>
        <c:crossBetween val="between"/>
      </c:valAx>
      <c:catAx>
        <c:axId val="31726592"/>
        <c:scaling>
          <c:orientation val="minMax"/>
        </c:scaling>
        <c:delete val="0"/>
        <c:axPos val="b"/>
        <c:majorTickMark val="none"/>
        <c:minorTickMark val="none"/>
        <c:tickLblPos val="nextTo"/>
        <c:crossAx val="3172505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Вашему мнению, где уровень коррупции выше?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В городах</c:v>
                </c:pt>
                <c:pt idx="1">
                  <c:v>В сельской местности</c:v>
                </c:pt>
                <c:pt idx="2">
                  <c:v>Одинаково везде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751168"/>
        <c:axId val="31769344"/>
      </c:barChart>
      <c:catAx>
        <c:axId val="31751168"/>
        <c:scaling>
          <c:orientation val="minMax"/>
        </c:scaling>
        <c:delete val="0"/>
        <c:axPos val="b"/>
        <c:majorTickMark val="out"/>
        <c:minorTickMark val="none"/>
        <c:tickLblPos val="nextTo"/>
        <c:crossAx val="31769344"/>
        <c:crosses val="autoZero"/>
        <c:auto val="1"/>
        <c:lblAlgn val="ctr"/>
        <c:lblOffset val="100"/>
        <c:noMultiLvlLbl val="0"/>
      </c:catAx>
      <c:valAx>
        <c:axId val="31769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511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1400" b="0">
                <a:latin typeface="Times New Roman" pitchFamily="18" charset="0"/>
                <a:cs typeface="Times New Roman" pitchFamily="18" charset="0"/>
              </a:defRPr>
            </a:pPr>
            <a:r>
              <a:rPr lang="ru-RU" b="0" dirty="0">
                <a:latin typeface="Times New Roman" pitchFamily="18" charset="0"/>
                <a:cs typeface="Times New Roman" pitchFamily="18" charset="0"/>
              </a:rPr>
              <a:t>Как бы Вы оценили уровень коррупции в Холмогорском муниципальном округе Архангельской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области? (график 5)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бы Вы оценили уровень коррупции в Холмогорском муниципальном округе Архангельской области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  <c:pt idx="3">
                  <c:v>коррупции 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3</c:v>
                </c:pt>
                <c:pt idx="2">
                  <c:v>11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32075776"/>
        <c:axId val="32077312"/>
      </c:barChart>
      <c:catAx>
        <c:axId val="3207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2077312"/>
        <c:crosses val="autoZero"/>
        <c:auto val="1"/>
        <c:lblAlgn val="ctr"/>
        <c:lblOffset val="100"/>
        <c:noMultiLvlLbl val="0"/>
      </c:catAx>
      <c:valAx>
        <c:axId val="3207731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320757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b="0" dirty="0">
                <a:latin typeface="Times New Roman" pitchFamily="18" charset="0"/>
                <a:cs typeface="Times New Roman" pitchFamily="18" charset="0"/>
              </a:rPr>
              <a:t>Как Вы думаете, изменился ли уровень коррупции в Холмогорском муниципальном округе Архангельской области за последние 2-3 года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? (график 6)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Вы думаете, изменился ли уровень коррупции в Холмогорском муниципальном округе Архангельской области за последние 2-3 года?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Коррупции стало намного больше</c:v>
                </c:pt>
                <c:pt idx="1">
                  <c:v>Уровень коррупции не изменился</c:v>
                </c:pt>
                <c:pt idx="2">
                  <c:v>Коррупции стало намного меньше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12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089216"/>
        <c:axId val="32090752"/>
      </c:barChart>
      <c:catAx>
        <c:axId val="320892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2090752"/>
        <c:crosses val="autoZero"/>
        <c:auto val="1"/>
        <c:lblAlgn val="ctr"/>
        <c:lblOffset val="100"/>
        <c:noMultiLvlLbl val="0"/>
      </c:catAx>
      <c:valAx>
        <c:axId val="320907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20892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dirty="0" smtClean="0"/>
              <a:t>Существуют </a:t>
            </a:r>
            <a:r>
              <a:rPr lang="ru-RU" dirty="0"/>
              <a:t>ли в Холмогорском муниципальном округе Архангельской области факты коррупции, взяточничества</a:t>
            </a:r>
            <a:r>
              <a:rPr lang="ru-RU" dirty="0" smtClean="0"/>
              <a:t>? (график 7)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Вы считаете, существуют ли в Холмогорском муниципальном округе Архангельской области факты коррупции, взяточничества?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Существуют, и довольно часто</c:v>
                </c:pt>
                <c:pt idx="1">
                  <c:v>Существуют, но на низком уровне</c:v>
                </c:pt>
                <c:pt idx="2">
                  <c:v>Бывают единичные случаи</c:v>
                </c:pt>
                <c:pt idx="3">
                  <c:v>Считаю, что в Холмогорском округе коррупции 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6</c:v>
                </c:pt>
                <c:pt idx="3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32099712"/>
        <c:axId val="32138368"/>
      </c:barChart>
      <c:catAx>
        <c:axId val="3209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2138368"/>
        <c:crosses val="autoZero"/>
        <c:auto val="1"/>
        <c:lblAlgn val="ctr"/>
        <c:lblOffset val="100"/>
        <c:noMultiLvlLbl val="0"/>
      </c:catAx>
      <c:valAx>
        <c:axId val="321383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320997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Лично Вы готовы материально «благодарить» работника за оказанную помощь в каком-либо учреждении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(график 9)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Лично Вы готовы материально «благодарить» работника за оказанную помощь в каком-либо учреждении?</c:v>
                </c:pt>
              </c:strCache>
            </c:strRef>
          </c:tx>
          <c:dLbls>
            <c:dLbl>
              <c:idx val="2"/>
              <c:layout>
                <c:manualLayout>
                  <c:x val="0.39307969884009564"/>
                  <c:y val="-0.1522017737345844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3.708035972634946E-2"/>
                  <c:y val="7.194961743067508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Нет, это является его непосредственной работой</c:v>
                </c:pt>
                <c:pt idx="1">
                  <c:v>Да, я считаю, что иногда стоит благодарить</c:v>
                </c:pt>
                <c:pt idx="2">
                  <c:v>Считаю, что благодарить стоит всегда</c:v>
                </c:pt>
                <c:pt idx="3">
                  <c:v>Не хотел бы отвечать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</c:v>
                </c:pt>
                <c:pt idx="1">
                  <c:v>6</c:v>
                </c:pt>
                <c:pt idx="2">
                  <c:v>0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9.4164214939783428E-2"/>
          <c:y val="0.23830850804937018"/>
          <c:w val="0.82303951175967327"/>
          <c:h val="0.18021509514815814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0">
                <a:latin typeface="Times New Roman" pitchFamily="18" charset="0"/>
                <a:cs typeface="Times New Roman" pitchFamily="18" charset="0"/>
              </a:defRPr>
            </a:pP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Как Вы относитесь к тому, что для решения своих проблем гражданам приходится давать взятки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>
              <a:defRPr sz="1800" b="0">
                <a:latin typeface="Times New Roman" pitchFamily="18" charset="0"/>
                <a:cs typeface="Times New Roman" pitchFamily="18" charset="0"/>
              </a:defRPr>
            </a:pP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(график 8)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2589011074987265"/>
          <c:y val="0.27857156409665657"/>
          <c:w val="0.33212564022106178"/>
          <c:h val="0.617995727332011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Вы относитесь к тому, что для решения своих проблем гражданам приходится давать взятки?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Если вопрос решён положительно, то я считаю себя обязанным «отблагодарить»</c:v>
                </c:pt>
                <c:pt idx="1">
                  <c:v>Материальное вознаграждение допустимо, но в разумных пределах</c:v>
                </c:pt>
                <c:pt idx="2">
                  <c:v>Приходится это делать в силу сложившихся традиций, иначе ничего не добьёшься</c:v>
                </c:pt>
                <c:pt idx="3">
                  <c:v>Это не допустимо ни в каком случае</c:v>
                </c:pt>
                <c:pt idx="4">
                  <c:v>Безразлично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1">
                  <c:v>2</c:v>
                </c:pt>
                <c:pt idx="2">
                  <c:v>3</c:v>
                </c:pt>
                <c:pt idx="3">
                  <c:v>15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676672"/>
        <c:axId val="32325632"/>
      </c:barChart>
      <c:catAx>
        <c:axId val="31676672"/>
        <c:scaling>
          <c:orientation val="minMax"/>
        </c:scaling>
        <c:delete val="0"/>
        <c:axPos val="l"/>
        <c:majorTickMark val="out"/>
        <c:minorTickMark val="none"/>
        <c:tickLblPos val="nextTo"/>
        <c:crossAx val="32325632"/>
        <c:crosses val="autoZero"/>
        <c:auto val="1"/>
        <c:lblAlgn val="ctr"/>
        <c:lblOffset val="100"/>
        <c:noMultiLvlLbl val="0"/>
      </c:catAx>
      <c:valAx>
        <c:axId val="323256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16766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>
                <a:latin typeface="Times New Roman" pitchFamily="18" charset="0"/>
                <a:cs typeface="Times New Roman" pitchFamily="18" charset="0"/>
              </a:defRPr>
            </a:pPr>
            <a:r>
              <a:rPr lang="ru-RU" b="0" dirty="0">
                <a:latin typeface="Times New Roman" pitchFamily="18" charset="0"/>
                <a:cs typeface="Times New Roman" pitchFamily="18" charset="0"/>
              </a:rPr>
              <a:t>Какая причина послужила бы причиной отказаться от взятки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? (график 10)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Если бы Вам предложили дать взятку, но Вы бы не согласились, почему?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Взятка была мне «не по карману»</c:v>
                </c:pt>
                <c:pt idx="1">
                  <c:v>Принципиально не даю взятки</c:v>
                </c:pt>
                <c:pt idx="2">
                  <c:v>Не смог подобрать удобного случая</c:v>
                </c:pt>
                <c:pt idx="3">
                  <c:v>Проблему можно решить другими путями</c:v>
                </c:pt>
                <c:pt idx="4">
                  <c:v>Испугался уголовной ответственности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1">
                  <c:v>13</c:v>
                </c:pt>
                <c:pt idx="2">
                  <c:v>1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295168"/>
        <c:axId val="31264768"/>
      </c:barChart>
      <c:catAx>
        <c:axId val="322951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1264768"/>
        <c:crosses val="autoZero"/>
        <c:auto val="1"/>
        <c:lblAlgn val="ctr"/>
        <c:lblOffset val="100"/>
        <c:noMultiLvlLbl val="0"/>
      </c:catAx>
      <c:valAx>
        <c:axId val="3126476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22951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Сравнительный анализ анкетирования муниципальных служащих администрации Холмогорского муниципального округа Архангельской области в области противодействия коррупции</a:t>
            </a:r>
            <a:endParaRPr lang="ru-RU" sz="24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05125"/>
            <a:ext cx="3312368" cy="4165923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779912" y="1628800"/>
            <a:ext cx="5005427" cy="47525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9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9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целях предупреждения и предотвращения случаев коррупционных нарушений, правонарушений, преступлений муниципальными служащими администрации Холмогорского муниципального округа Архангельской области было проведено анонимное анкетирование, результаты которого отражают понимание </a:t>
            </a:r>
            <a:r>
              <a:rPr lang="ru-RU" sz="19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что такое коррупция</a:t>
            </a:r>
            <a:r>
              <a:rPr lang="ru-RU" sz="19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endParaRPr lang="ru-RU" sz="1900" i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9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9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анкетировании приняло участие 25 муниципальных служащих </a:t>
            </a:r>
            <a:r>
              <a:rPr lang="ru-RU" sz="19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администрации, на основании их ответов, были составлены графики.</a:t>
            </a:r>
          </a:p>
          <a:p>
            <a:pPr>
              <a:lnSpc>
                <a:spcPct val="100000"/>
              </a:lnSpc>
            </a:pPr>
            <a:r>
              <a:rPr lang="ru-RU" sz="19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Анкетирование проходило 2 раза с периодичностью в 6 месяцев.</a:t>
            </a:r>
            <a:endParaRPr lang="ru-RU" sz="1900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769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20688"/>
          </a:xfrm>
        </p:spPr>
        <p:txBody>
          <a:bodyPr/>
          <a:lstStyle/>
          <a:p>
            <a:r>
              <a:rPr lang="ru-RU" dirty="0" smtClean="0"/>
              <a:t>Меры предотвращения 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53774778"/>
              </p:ext>
            </p:extLst>
          </p:nvPr>
        </p:nvGraphicFramePr>
        <p:xfrm>
          <a:off x="365125" y="1124744"/>
          <a:ext cx="8239323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3924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20688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Откуда узнаете о случаях коррупции?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356993"/>
            <a:ext cx="4470648" cy="3168352"/>
          </a:xfrm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65760" y="1268760"/>
            <a:ext cx="5070336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Почти все муниципальные служащие ответили, что получают информацию о случаях коррупции через средства массовой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информации или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через интернет.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0487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979512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37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19472"/>
          </a:xfrm>
        </p:spPr>
        <p:txBody>
          <a:bodyPr/>
          <a:lstStyle/>
          <a:p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В Вашем понимании коррупция это?</a:t>
            </a:r>
            <a:endParaRPr lang="ru-RU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161135"/>
              </p:ext>
            </p:extLst>
          </p:nvPr>
        </p:nvGraphicFramePr>
        <p:xfrm>
          <a:off x="251520" y="764704"/>
          <a:ext cx="8640960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0239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6216" y="548680"/>
            <a:ext cx="2448272" cy="5976664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ru-RU" sz="2200" b="1" dirty="0" smtClean="0">
                <a:effectLst/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0" y="260648"/>
            <a:ext cx="6419056" cy="5976664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Административным коррупционным правонарушением</a:t>
            </a:r>
            <a:r>
              <a:rPr lang="ru-RU" sz="19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1900" dirty="0" smtClean="0">
              <a:solidFill>
                <a:srgbClr val="333333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0" algn="ctr">
              <a:buNone/>
            </a:pPr>
            <a:r>
              <a:rPr lang="ru-RU" sz="1900" i="1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является </a:t>
            </a:r>
            <a:r>
              <a:rPr lang="ru-RU" sz="1900" i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обладающее признаками коррупции действие или бездействие, предусмотренное Кодексом Российской Федерации об административных правонарушениях (КоАП РФ), за совершение которого установлена административная ответственность, но не являющееся </a:t>
            </a:r>
            <a:r>
              <a:rPr lang="ru-RU" sz="1900" i="1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преступлением.</a:t>
            </a:r>
            <a:endParaRPr lang="ru-RU" sz="1900" i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0" algn="ctr">
              <a:buNone/>
            </a:pP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Коррупционными преступлениями</a:t>
            </a:r>
            <a:r>
              <a:rPr lang="ru-RU" sz="1900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</a:p>
          <a:p>
            <a:pPr indent="0" algn="ctr">
              <a:buNone/>
            </a:pPr>
            <a:r>
              <a:rPr lang="ru-RU" sz="1900" i="1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являются предусмотренные Уголовным кодексом Российской Федерации  общественно опасные деяния, непосредственно посягающие на авторитет публичной службы, выражающиеся в незаконном получении должностными лицами каких-либо преимуществ (имущества, прав на него, услуг или льгот) либо в предоставлении последним таких преимуществ.</a:t>
            </a:r>
            <a:r>
              <a:rPr lang="ru-RU" sz="1900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</a:p>
          <a:p>
            <a:pPr indent="0" algn="ctr">
              <a:buNone/>
            </a:pP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Дисциплинарный </a:t>
            </a:r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коррупционный проступок</a:t>
            </a:r>
            <a:r>
              <a:rPr lang="ru-RU" sz="19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ru-RU" sz="1900" dirty="0" smtClean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0" algn="ctr">
              <a:buNone/>
            </a:pPr>
            <a:r>
              <a:rPr lang="ru-RU" sz="1900" dirty="0" smtClean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900" i="1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это действие </a:t>
            </a:r>
            <a:r>
              <a:rPr lang="ru-RU" sz="1900" i="1" dirty="0" smtClean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или </a:t>
            </a:r>
            <a:r>
              <a:rPr lang="ru-RU" sz="1900" i="1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бездействие лица, нарушающее законодательство о </a:t>
            </a:r>
            <a:r>
              <a:rPr lang="ru-RU" sz="1900" i="1" dirty="0" smtClean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противодействии </a:t>
            </a:r>
            <a:r>
              <a:rPr lang="ru-RU" sz="1900" i="1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коррупции, но не являющееся преступлением  </a:t>
            </a:r>
            <a:r>
              <a:rPr lang="ru-RU" sz="1900" i="1" dirty="0" smtClean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или </a:t>
            </a:r>
            <a:r>
              <a:rPr lang="ru-RU" sz="1900" i="1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административным правонарушением.</a:t>
            </a:r>
            <a:endParaRPr lang="ru-RU" sz="19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48680"/>
            <a:ext cx="266429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597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Главные причины коррупции?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6541541"/>
              </p:ext>
            </p:extLst>
          </p:nvPr>
        </p:nvGraphicFramePr>
        <p:xfrm>
          <a:off x="395536" y="620688"/>
          <a:ext cx="8363272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8363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20688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Уровень коррупции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1583211"/>
              </p:ext>
            </p:extLst>
          </p:nvPr>
        </p:nvGraphicFramePr>
        <p:xfrm>
          <a:off x="467544" y="1196752"/>
          <a:ext cx="3322712" cy="2448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539552" y="764704"/>
            <a:ext cx="3600400" cy="4664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Где уровень коррупции выше? (график 4) </a:t>
            </a:r>
            <a:endParaRPr lang="ru-RU" sz="1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041749513"/>
              </p:ext>
            </p:extLst>
          </p:nvPr>
        </p:nvGraphicFramePr>
        <p:xfrm>
          <a:off x="4139952" y="794354"/>
          <a:ext cx="4444365" cy="2634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932207639"/>
              </p:ext>
            </p:extLst>
          </p:nvPr>
        </p:nvGraphicFramePr>
        <p:xfrm>
          <a:off x="223520" y="3717032"/>
          <a:ext cx="8452936" cy="2474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43649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/>
          <a:lstStyle/>
          <a:p>
            <a:r>
              <a:rPr lang="ru-RU" sz="4400" dirty="0" smtClean="0">
                <a:effectLst/>
                <a:latin typeface="Times New Roman" pitchFamily="18" charset="0"/>
                <a:cs typeface="Times New Roman" pitchFamily="18" charset="0"/>
              </a:rPr>
              <a:t>Взятка</a:t>
            </a:r>
            <a:endParaRPr lang="ru-RU" sz="4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56452209"/>
              </p:ext>
            </p:extLst>
          </p:nvPr>
        </p:nvGraphicFramePr>
        <p:xfrm>
          <a:off x="395536" y="980728"/>
          <a:ext cx="4041775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вопрос сталкивались ли Вы лично с фактами коррупции,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только 4 ответили «да».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Никому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опрошенных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муниципальных служащих, по данным анкеты, не приходилось давать взятки.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65104"/>
            <a:ext cx="338437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397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898590415"/>
              </p:ext>
            </p:extLst>
          </p:nvPr>
        </p:nvGraphicFramePr>
        <p:xfrm>
          <a:off x="4355976" y="548680"/>
          <a:ext cx="4468619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77129821"/>
              </p:ext>
            </p:extLst>
          </p:nvPr>
        </p:nvGraphicFramePr>
        <p:xfrm>
          <a:off x="365125" y="476672"/>
          <a:ext cx="4566915" cy="5649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4861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48072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Отказ от взятки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8152" y="764704"/>
            <a:ext cx="4038600" cy="201622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вопрос сталкивались ли Вы со случаями вымогательства? Большинство ответило, что таких случаев не было или они затрудняются ответить, только один муниципальный служащий администрации признался, что такие случаи были неоднократно.</a:t>
            </a:r>
          </a:p>
          <a:p>
            <a:pPr marL="0" indent="0" algn="ctr">
              <a:buNone/>
            </a:pPr>
            <a:endParaRPr lang="ru-RU" sz="1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68768513"/>
              </p:ext>
            </p:extLst>
          </p:nvPr>
        </p:nvGraphicFramePr>
        <p:xfrm>
          <a:off x="395536" y="692696"/>
          <a:ext cx="4041775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Объект 2"/>
          <p:cNvSpPr txBox="1">
            <a:spLocks/>
          </p:cNvSpPr>
          <p:nvPr/>
        </p:nvSpPr>
        <p:spPr>
          <a:xfrm>
            <a:off x="395536" y="5013176"/>
            <a:ext cx="4182616" cy="1584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Согласны ли заявлять в соответствующие органы о случаях коррупции?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Лидирующее большинство ответило «Да» и многие еще затрудняются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481796480"/>
              </p:ext>
            </p:extLst>
          </p:nvPr>
        </p:nvGraphicFramePr>
        <p:xfrm>
          <a:off x="4283968" y="2708919"/>
          <a:ext cx="4536504" cy="3888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671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84976" cy="7200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Представители коррумпированных       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профессий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82355940"/>
              </p:ext>
            </p:extLst>
          </p:nvPr>
        </p:nvGraphicFramePr>
        <p:xfrm>
          <a:off x="365125" y="836712"/>
          <a:ext cx="8239323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4943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1684</TotalTime>
  <Words>421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Исполнительная</vt:lpstr>
      <vt:lpstr>Сравнительный анализ анкетирования муниципальных служащих администрации Холмогорского муниципального округа Архангельской области в области противодействия коррупции</vt:lpstr>
      <vt:lpstr>В Вашем понимании коррупция это?</vt:lpstr>
      <vt:lpstr>               </vt:lpstr>
      <vt:lpstr>Главные причины коррупции?</vt:lpstr>
      <vt:lpstr>Уровень коррупции</vt:lpstr>
      <vt:lpstr>Взятка</vt:lpstr>
      <vt:lpstr>Презентация PowerPoint</vt:lpstr>
      <vt:lpstr>Отказ от взятки</vt:lpstr>
      <vt:lpstr>Представители коррумпированных                                                        профессий</vt:lpstr>
      <vt:lpstr>Меры предотвращения </vt:lpstr>
      <vt:lpstr>Откуда узнаете о случаях коррупции?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Сравнительный анализ анкетирования муниципальных служащих администрации Холмогорского муниципального округа Архангельской области в области противодействия коррупции</dc:title>
  <dc:creator>Федосеева Евгения Васильевна</dc:creator>
  <cp:lastModifiedBy>Федосеева Евгения Васильевна</cp:lastModifiedBy>
  <cp:revision>27</cp:revision>
  <dcterms:created xsi:type="dcterms:W3CDTF">2023-11-10T06:08:28Z</dcterms:created>
  <dcterms:modified xsi:type="dcterms:W3CDTF">2023-11-22T13:50:11Z</dcterms:modified>
</cp:coreProperties>
</file>