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7" r:id="rId2"/>
    <p:sldId id="288" r:id="rId3"/>
    <p:sldId id="289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AF0D3D1-3A4B-4081-B1DE-BF17468AB65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</p:spPr>
      </p:sp>
      <p:sp>
        <p:nvSpPr>
          <p:cNvPr id="9911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440" cy="3907800"/>
          </a:xfrm>
          <a:prstGeom prst="rect">
            <a:avLst/>
          </a:prstGeom>
        </p:spPr>
        <p:txBody>
          <a:bodyPr lIns="91800" rIns="91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9912" name="TextShape 3"/>
          <p:cNvSpPr txBox="1"/>
          <p:nvPr/>
        </p:nvSpPr>
        <p:spPr>
          <a:xfrm>
            <a:off x="3849840" y="9430560"/>
            <a:ext cx="2945880" cy="4975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lstStyle/>
          <a:p>
            <a:pPr algn="r">
              <a:lnSpc>
                <a:spcPct val="100000"/>
              </a:lnSpc>
            </a:pPr>
            <a:fld id="{7920F705-0B6E-41FF-9981-389AB36C005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99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</p:spPr>
      </p:sp>
      <p:sp>
        <p:nvSpPr>
          <p:cNvPr id="9911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440" cy="3907800"/>
          </a:xfrm>
          <a:prstGeom prst="rect">
            <a:avLst/>
          </a:prstGeom>
        </p:spPr>
        <p:txBody>
          <a:bodyPr lIns="91800" rIns="91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9912" name="TextShape 3"/>
          <p:cNvSpPr txBox="1"/>
          <p:nvPr/>
        </p:nvSpPr>
        <p:spPr>
          <a:xfrm>
            <a:off x="3849840" y="9430560"/>
            <a:ext cx="2945880" cy="4975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lstStyle/>
          <a:p>
            <a:pPr algn="r">
              <a:lnSpc>
                <a:spcPct val="100000"/>
              </a:lnSpc>
            </a:pPr>
            <a:fld id="{7920F705-0B6E-41FF-9981-389AB36C005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38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</p:spPr>
      </p:sp>
      <p:sp>
        <p:nvSpPr>
          <p:cNvPr id="9911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440" cy="3907800"/>
          </a:xfrm>
          <a:prstGeom prst="rect">
            <a:avLst/>
          </a:prstGeom>
        </p:spPr>
        <p:txBody>
          <a:bodyPr lIns="91800" rIns="91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9912" name="TextShape 3"/>
          <p:cNvSpPr txBox="1"/>
          <p:nvPr/>
        </p:nvSpPr>
        <p:spPr>
          <a:xfrm>
            <a:off x="3849840" y="9430560"/>
            <a:ext cx="2945880" cy="4975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lstStyle/>
          <a:p>
            <a:pPr algn="r">
              <a:lnSpc>
                <a:spcPct val="100000"/>
              </a:lnSpc>
            </a:pPr>
            <a:fld id="{7920F705-0B6E-41FF-9981-389AB36C005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75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E312185-5E3F-43B7-8624-56AFF3876F1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7DBB68F-6735-4420-BBA5-56284AF5FAD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7640"/>
            <a:ext cx="12201551" cy="6120360"/>
          </a:xfrm>
          <a:prstGeom prst="rect">
            <a:avLst/>
          </a:prstGeom>
        </p:spPr>
      </p:pic>
      <p:sp>
        <p:nvSpPr>
          <p:cNvPr id="534" name="CustomShape 404"/>
          <p:cNvSpPr/>
          <p:nvPr/>
        </p:nvSpPr>
        <p:spPr>
          <a:xfrm>
            <a:off x="3371831" y="2401472"/>
            <a:ext cx="652320" cy="124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smtClean="0">
                <a:solidFill>
                  <a:srgbClr val="000000"/>
                </a:solidFill>
                <a:latin typeface="Times New Roman"/>
              </a:rPr>
              <a:t>156</a:t>
            </a:r>
            <a:r>
              <a:rPr lang="ru-RU" sz="900" b="0" strike="noStrike" spc="-1" smtClean="0">
                <a:solidFill>
                  <a:srgbClr val="000000"/>
                </a:solidFill>
                <a:latin typeface="Times New Roman"/>
              </a:rPr>
              <a:t>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35" name="CustomShape 405"/>
          <p:cNvSpPr/>
          <p:nvPr/>
        </p:nvSpPr>
        <p:spPr>
          <a:xfrm>
            <a:off x="3286151" y="2538632"/>
            <a:ext cx="745920" cy="1378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smtClean="0">
                <a:solidFill>
                  <a:srgbClr val="000000"/>
                </a:solidFill>
                <a:latin typeface="Times New Roman"/>
              </a:rPr>
              <a:t>6955</a:t>
            </a:r>
            <a:r>
              <a:rPr lang="ru-RU" sz="1000" b="0" strike="noStrike" spc="-1" smtClean="0">
                <a:solidFill>
                  <a:srgbClr val="000000"/>
                </a:solidFill>
                <a:latin typeface="Times New Roman"/>
              </a:rPr>
              <a:t>/217938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6" name="CustomShape 406"/>
          <p:cNvSpPr/>
          <p:nvPr/>
        </p:nvSpPr>
        <p:spPr>
          <a:xfrm>
            <a:off x="3124871" y="2409392"/>
            <a:ext cx="222840" cy="109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smtClean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537" name="CustomShape 407"/>
          <p:cNvSpPr/>
          <p:nvPr/>
        </p:nvSpPr>
        <p:spPr>
          <a:xfrm>
            <a:off x="3403885" y="2104652"/>
            <a:ext cx="49500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8" name="CustomShape 408"/>
          <p:cNvSpPr/>
          <p:nvPr/>
        </p:nvSpPr>
        <p:spPr>
          <a:xfrm>
            <a:off x="3077875" y="2114537"/>
            <a:ext cx="4064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9" name="CustomShape 409"/>
          <p:cNvSpPr/>
          <p:nvPr/>
        </p:nvSpPr>
        <p:spPr>
          <a:xfrm>
            <a:off x="2877842" y="1813187"/>
            <a:ext cx="1711402" cy="35261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Приморский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04" name="CustomShape 416"/>
          <p:cNvSpPr/>
          <p:nvPr/>
        </p:nvSpPr>
        <p:spPr>
          <a:xfrm>
            <a:off x="3437335" y="3935163"/>
            <a:ext cx="572400" cy="13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117173/1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1005" name="CustomShape 417"/>
          <p:cNvSpPr/>
          <p:nvPr/>
        </p:nvSpPr>
        <p:spPr>
          <a:xfrm>
            <a:off x="3437335" y="4115163"/>
            <a:ext cx="760680" cy="1274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smtClean="0">
                <a:solidFill>
                  <a:srgbClr val="000000"/>
                </a:solidFill>
                <a:latin typeface="Times New Roman"/>
              </a:rPr>
              <a:t>78170</a:t>
            </a:r>
            <a:r>
              <a:rPr lang="ru-RU" sz="1000" b="0" strike="noStrike" spc="-1" smtClean="0">
                <a:solidFill>
                  <a:srgbClr val="000000"/>
                </a:solidFill>
                <a:latin typeface="Times New Roman"/>
              </a:rPr>
              <a:t>/17788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6" name="CustomShape 418"/>
          <p:cNvSpPr/>
          <p:nvPr/>
        </p:nvSpPr>
        <p:spPr>
          <a:xfrm>
            <a:off x="4062655" y="3923643"/>
            <a:ext cx="231840" cy="133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smtClean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1007" name="CustomShape 419"/>
          <p:cNvSpPr/>
          <p:nvPr/>
        </p:nvSpPr>
        <p:spPr>
          <a:xfrm>
            <a:off x="3281095" y="3396603"/>
            <a:ext cx="16412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Холмогорский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08" name="CustomShape 420"/>
          <p:cNvSpPr/>
          <p:nvPr/>
        </p:nvSpPr>
        <p:spPr>
          <a:xfrm>
            <a:off x="3693295" y="3624483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9" name="CustomShape 421"/>
          <p:cNvSpPr/>
          <p:nvPr/>
        </p:nvSpPr>
        <p:spPr>
          <a:xfrm>
            <a:off x="3399895" y="3631323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4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65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70" name="Picture 49" descr="original_metal_w"/>
            <p:cNvPicPr/>
            <p:nvPr/>
          </p:nvPicPr>
          <p:blipFill>
            <a:blip r:embed="rId4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1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2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73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1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0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1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9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0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1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2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3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1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2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1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3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4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6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5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6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8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9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0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2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3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5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4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25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926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9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31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ПО ВЫПАДЕНИЮ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ОСАДКОВ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НАРУШЕНИЯ ЭЛЕКТРОСНАБЖЕНИЯ 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06.12.2023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957" name="Рисунок 470"/>
          <p:cNvPicPr/>
          <p:nvPr/>
        </p:nvPicPr>
        <p:blipFill>
          <a:blip r:embed="rId5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grpSp>
        <p:nvGrpSpPr>
          <p:cNvPr id="494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495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498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99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504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509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0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1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2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3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4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15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 smtClean="0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6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7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9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505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 smtClean="0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 dirty="0">
                    <a:latin typeface="Arial"/>
                  </a:endParaRPr>
                </a:p>
              </p:txBody>
            </p:sp>
            <p:sp>
              <p:nvSpPr>
                <p:cNvPr id="506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507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 smtClean="0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 dirty="0">
                    <a:latin typeface="Arial"/>
                  </a:endParaRPr>
                </a:p>
              </p:txBody>
            </p:sp>
            <p:sp>
              <p:nvSpPr>
                <p:cNvPr id="508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500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1" name="CustomShape 390"/>
              <p:cNvSpPr/>
              <p:nvPr/>
            </p:nvSpPr>
            <p:spPr>
              <a:xfrm>
                <a:off x="9748440" y="4187880"/>
                <a:ext cx="431280" cy="174579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22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2" name="CustomShape 391"/>
              <p:cNvSpPr/>
              <p:nvPr/>
            </p:nvSpPr>
            <p:spPr>
              <a:xfrm>
                <a:off x="9761400" y="4415760"/>
                <a:ext cx="418320" cy="174579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9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3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497" name="Рисунок 415"/>
            <p:cNvPicPr/>
            <p:nvPr/>
          </p:nvPicPr>
          <p:blipFill>
            <a:blip r:embed="rId6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20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521" name="Овал 52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24" name="Полилиния 523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526" name="Группа 525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527" name="Прямоугольник 526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Равнобедренный треугольник 527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Плюс 528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0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511"/>
          <p:cNvSpPr/>
          <p:nvPr/>
        </p:nvSpPr>
        <p:spPr>
          <a:xfrm>
            <a:off x="10410191" y="6049578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АРМ № 17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05.12.2023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3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841"/>
            <a:ext cx="12192000" cy="6149160"/>
          </a:xfrm>
          <a:prstGeom prst="rect">
            <a:avLst/>
          </a:prstGeom>
        </p:spPr>
      </p:pic>
      <p:grpSp>
        <p:nvGrpSpPr>
          <p:cNvPr id="564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65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70" name="Picture 49" descr="original_metal_w"/>
            <p:cNvPicPr/>
            <p:nvPr/>
          </p:nvPicPr>
          <p:blipFill>
            <a:blip r:embed="rId4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1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2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73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1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0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1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9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0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1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2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3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1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2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1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3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4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6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5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6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8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9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0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2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3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5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4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25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926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9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31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ВЫПАДЕНИЮ ОСАДКОВ</a:t>
            </a:r>
            <a:endParaRPr lang="ru-RU" sz="1400" spc="-1" dirty="0"/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НА ТЕРРИТОРИИ ПРИМОРСКОГО МО АРХАНГЕЛЬСКОЙ ОБЛАСТИ</a:t>
            </a:r>
            <a:endParaRPr lang="ru-RU" sz="1400" spc="-1" dirty="0"/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РИСК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НАРУШЕНИЯ ЭЛЕКТРОСНАБЖЕНИЯ 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06.12.2023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957" name="Рисунок 470"/>
          <p:cNvPicPr/>
          <p:nvPr/>
        </p:nvPicPr>
        <p:blipFill>
          <a:blip r:embed="rId5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grpSp>
        <p:nvGrpSpPr>
          <p:cNvPr id="494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495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498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99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504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509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0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1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2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3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4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15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 smtClean="0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6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7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9" name="CustomShape 384"/>
                  <p:cNvSpPr/>
                  <p:nvPr/>
                </p:nvSpPr>
                <p:spPr>
                  <a:xfrm>
                    <a:off x="10269360" y="2493387"/>
                    <a:ext cx="1445760" cy="202063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 smtClean="0">
                        <a:solidFill>
                          <a:srgbClr val="000000"/>
                        </a:solidFill>
                        <a:latin typeface="Arial"/>
                      </a:rPr>
                      <a:t>Осадки, мм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505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 smtClean="0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 dirty="0">
                    <a:latin typeface="Arial"/>
                  </a:endParaRPr>
                </a:p>
              </p:txBody>
            </p:sp>
            <p:sp>
              <p:nvSpPr>
                <p:cNvPr id="506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507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 smtClean="0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 dirty="0">
                    <a:latin typeface="Arial"/>
                  </a:endParaRPr>
                </a:p>
              </p:txBody>
            </p:sp>
            <p:sp>
              <p:nvSpPr>
                <p:cNvPr id="508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500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1" name="CustomShape 390"/>
              <p:cNvSpPr/>
              <p:nvPr/>
            </p:nvSpPr>
            <p:spPr>
              <a:xfrm>
                <a:off x="9748440" y="4187880"/>
                <a:ext cx="431280" cy="174579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22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2" name="CustomShape 391"/>
              <p:cNvSpPr/>
              <p:nvPr/>
            </p:nvSpPr>
            <p:spPr>
              <a:xfrm>
                <a:off x="9761400" y="4415760"/>
                <a:ext cx="418320" cy="174579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9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3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497" name="Рисунок 415"/>
            <p:cNvPicPr/>
            <p:nvPr/>
          </p:nvPicPr>
          <p:blipFill>
            <a:blip r:embed="rId6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1" name="Овал 52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24" name="Полилиния 523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526" name="Группа 525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527" name="Прямоугольник 526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Равнобедренный треугольник 527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Плюс 528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0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6201" y="1259051"/>
            <a:ext cx="2245221" cy="126319"/>
          </a:xfrm>
          <a:prstGeom prst="rect">
            <a:avLst/>
          </a:prstGeom>
        </p:spPr>
      </p:pic>
      <p:sp>
        <p:nvSpPr>
          <p:cNvPr id="421" name="CustomShape 393"/>
          <p:cNvSpPr/>
          <p:nvPr/>
        </p:nvSpPr>
        <p:spPr>
          <a:xfrm>
            <a:off x="247027" y="912601"/>
            <a:ext cx="1316593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Приморский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2" name="CustomShape 394"/>
          <p:cNvSpPr/>
          <p:nvPr/>
        </p:nvSpPr>
        <p:spPr>
          <a:xfrm>
            <a:off x="260211" y="112277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5"/>
          <p:cNvSpPr/>
          <p:nvPr/>
        </p:nvSpPr>
        <p:spPr>
          <a:xfrm>
            <a:off x="827211" y="113321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6"/>
          <p:cNvSpPr/>
          <p:nvPr/>
        </p:nvSpPr>
        <p:spPr>
          <a:xfrm>
            <a:off x="259851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smtClean="0">
                <a:solidFill>
                  <a:srgbClr val="000000"/>
                </a:solidFill>
                <a:latin typeface="Times New Roman"/>
              </a:rPr>
              <a:t>6955/217938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5" name="CustomShape 397"/>
          <p:cNvSpPr/>
          <p:nvPr/>
        </p:nvSpPr>
        <p:spPr>
          <a:xfrm>
            <a:off x="260211" y="141437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smtClean="0">
                <a:solidFill>
                  <a:srgbClr val="000000"/>
                </a:solidFill>
                <a:latin typeface="Times New Roman"/>
              </a:rPr>
              <a:t>156/8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6" name="CustomShape 398"/>
          <p:cNvSpPr/>
          <p:nvPr/>
        </p:nvSpPr>
        <p:spPr>
          <a:xfrm>
            <a:off x="1169931" y="141437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 smtClean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427" name="Прямоугольник 426"/>
          <p:cNvSpPr/>
          <p:nvPr/>
        </p:nvSpPr>
        <p:spPr bwMode="auto">
          <a:xfrm>
            <a:off x="5955774" y="3770697"/>
            <a:ext cx="1038406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 Архангельск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CustomShape 511"/>
          <p:cNvSpPr/>
          <p:nvPr/>
        </p:nvSpPr>
        <p:spPr>
          <a:xfrm>
            <a:off x="10410191" y="6049578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АРМ № 17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05.12.2023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1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2880"/>
            <a:ext cx="12207405" cy="6135120"/>
          </a:xfrm>
          <a:prstGeom prst="rect">
            <a:avLst/>
          </a:prstGeom>
        </p:spPr>
      </p:pic>
      <p:grpSp>
        <p:nvGrpSpPr>
          <p:cNvPr id="564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65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70" name="Picture 49" descr="original_metal_w"/>
            <p:cNvPicPr/>
            <p:nvPr/>
          </p:nvPicPr>
          <p:blipFill>
            <a:blip r:embed="rId4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1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2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73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1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0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1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9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0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1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2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3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1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2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1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3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4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6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5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6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8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9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0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2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3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5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4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25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926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9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31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ВЫПАДЕНИЮ ОСАДКОВ</a:t>
            </a:r>
            <a:endParaRPr lang="ru-RU" sz="1400" spc="-1" dirty="0"/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НА ТЕРРИТОРИИ ПРИМОРСКОГО МО АРХАНГЕЛЬСКОЙ ОБЛАСТИ</a:t>
            </a:r>
            <a:endParaRPr lang="ru-RU" sz="1400" spc="-1" dirty="0"/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РИСК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НАРУШЕНИЯ ЭЛЕКТРОСНАБЖЕНИЯ 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06.12.2023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957" name="Рисунок 470"/>
          <p:cNvPicPr/>
          <p:nvPr/>
        </p:nvPicPr>
        <p:blipFill>
          <a:blip r:embed="rId5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1078" name="CustomShape 511"/>
          <p:cNvSpPr/>
          <p:nvPr/>
        </p:nvSpPr>
        <p:spPr>
          <a:xfrm>
            <a:off x="10410191" y="6049578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АРМ № 17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05.12.2023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grpSp>
        <p:nvGrpSpPr>
          <p:cNvPr id="494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495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498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99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504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509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0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1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2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3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4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15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 smtClean="0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6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7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9" name="CustomShape 384"/>
                  <p:cNvSpPr/>
                  <p:nvPr/>
                </p:nvSpPr>
                <p:spPr>
                  <a:xfrm>
                    <a:off x="10269360" y="2493387"/>
                    <a:ext cx="1445760" cy="202063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</a:t>
                    </a:r>
                    <a:r>
                      <a:rPr lang="ru-RU" sz="1000" b="0" strike="noStrike" spc="-1" dirty="0" smtClean="0">
                        <a:solidFill>
                          <a:srgbClr val="000000"/>
                        </a:solidFill>
                        <a:latin typeface="Arial"/>
                      </a:rPr>
                      <a:t>осадки, мм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505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 smtClean="0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 dirty="0">
                    <a:latin typeface="Arial"/>
                  </a:endParaRPr>
                </a:p>
              </p:txBody>
            </p:sp>
            <p:sp>
              <p:nvSpPr>
                <p:cNvPr id="506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507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 smtClean="0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 dirty="0">
                    <a:latin typeface="Arial"/>
                  </a:endParaRPr>
                </a:p>
              </p:txBody>
            </p:sp>
            <p:sp>
              <p:nvSpPr>
                <p:cNvPr id="508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500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1" name="CustomShape 390"/>
              <p:cNvSpPr/>
              <p:nvPr/>
            </p:nvSpPr>
            <p:spPr>
              <a:xfrm>
                <a:off x="9748440" y="4187880"/>
                <a:ext cx="431280" cy="174579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22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2" name="CustomShape 391"/>
              <p:cNvSpPr/>
              <p:nvPr/>
            </p:nvSpPr>
            <p:spPr>
              <a:xfrm>
                <a:off x="9761400" y="4415760"/>
                <a:ext cx="418320" cy="174579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9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3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497" name="Рисунок 415"/>
            <p:cNvPicPr/>
            <p:nvPr/>
          </p:nvPicPr>
          <p:blipFill>
            <a:blip r:embed="rId6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1" name="Овал 52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24" name="Полилиния 523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526" name="Группа 525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527" name="Прямоугольник 526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Равнобедренный треугольник 527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Плюс 528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0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419" name="Рисунок 4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6201" y="1259051"/>
            <a:ext cx="2245221" cy="126319"/>
          </a:xfrm>
          <a:prstGeom prst="rect">
            <a:avLst/>
          </a:prstGeom>
        </p:spPr>
      </p:pic>
      <p:sp>
        <p:nvSpPr>
          <p:cNvPr id="420" name="CustomShape 393"/>
          <p:cNvSpPr/>
          <p:nvPr/>
        </p:nvSpPr>
        <p:spPr>
          <a:xfrm>
            <a:off x="179608" y="1063778"/>
            <a:ext cx="1433933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Холмогорский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1" name="CustomShape 394"/>
          <p:cNvSpPr/>
          <p:nvPr/>
        </p:nvSpPr>
        <p:spPr>
          <a:xfrm>
            <a:off x="289615" y="1278471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latin typeface="Arial"/>
              </a:rPr>
              <a:t>0</a:t>
            </a:r>
            <a:endParaRPr lang="ru-RU" sz="1000" b="1" strike="noStrike" spc="-1" dirty="0">
              <a:latin typeface="Arial"/>
            </a:endParaRPr>
          </a:p>
        </p:txBody>
      </p:sp>
      <p:sp>
        <p:nvSpPr>
          <p:cNvPr id="422" name="CustomShape 395"/>
          <p:cNvSpPr/>
          <p:nvPr/>
        </p:nvSpPr>
        <p:spPr>
          <a:xfrm>
            <a:off x="856615" y="1289271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6"/>
          <p:cNvSpPr/>
          <p:nvPr/>
        </p:nvSpPr>
        <p:spPr>
          <a:xfrm>
            <a:off x="289615" y="1783911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smtClean="0">
                <a:solidFill>
                  <a:srgbClr val="000000"/>
                </a:solidFill>
                <a:latin typeface="Times New Roman"/>
              </a:rPr>
              <a:t>78170</a:t>
            </a:r>
            <a:r>
              <a:rPr lang="ru-RU" sz="900" b="0" strike="noStrike" spc="-1" smtClean="0">
                <a:solidFill>
                  <a:srgbClr val="000000"/>
                </a:solidFill>
                <a:latin typeface="Times New Roman"/>
              </a:rPr>
              <a:t>/17778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4" name="CustomShape 397"/>
          <p:cNvSpPr/>
          <p:nvPr/>
        </p:nvSpPr>
        <p:spPr>
          <a:xfrm>
            <a:off x="289615" y="1570431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117173/10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5" name="CustomShape 398"/>
          <p:cNvSpPr/>
          <p:nvPr/>
        </p:nvSpPr>
        <p:spPr>
          <a:xfrm>
            <a:off x="1199335" y="1570431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 smtClean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427" name="Прямоугольник 426"/>
          <p:cNvSpPr/>
          <p:nvPr/>
        </p:nvSpPr>
        <p:spPr bwMode="auto">
          <a:xfrm>
            <a:off x="2752501" y="2132083"/>
            <a:ext cx="1086496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Холмогоры</a:t>
            </a:r>
          </a:p>
        </p:txBody>
      </p:sp>
    </p:spTree>
    <p:extLst>
      <p:ext uri="{BB962C8B-B14F-4D97-AF65-F5344CB8AC3E}">
        <p14:creationId xmlns:p14="http://schemas.microsoft.com/office/powerpoint/2010/main" val="42861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8660</TotalTime>
  <Words>351</Words>
  <Application>Microsoft Office PowerPoint</Application>
  <PresentationFormat>Широкоэкранный</PresentationFormat>
  <Paragraphs>110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Родионов Александр Александрович</dc:creator>
  <dc:description/>
  <cp:lastModifiedBy>Гл. специалист ОММиОППМ</cp:lastModifiedBy>
  <cp:revision>741</cp:revision>
  <cp:lastPrinted>2020-12-03T08:05:56Z</cp:lastPrinted>
  <dcterms:created xsi:type="dcterms:W3CDTF">2019-08-03T04:06:07Z</dcterms:created>
  <dcterms:modified xsi:type="dcterms:W3CDTF">2023-12-05T11:37:21Z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