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2" r:id="rId3"/>
    <p:sldId id="281" r:id="rId4"/>
    <p:sldId id="293" r:id="rId5"/>
    <p:sldId id="285" r:id="rId6"/>
    <p:sldId id="262" r:id="rId7"/>
    <p:sldId id="263" r:id="rId8"/>
    <p:sldId id="294" r:id="rId9"/>
    <p:sldId id="266" r:id="rId10"/>
    <p:sldId id="264" r:id="rId11"/>
    <p:sldId id="265" r:id="rId12"/>
    <p:sldId id="268" r:id="rId13"/>
    <p:sldId id="289" r:id="rId14"/>
    <p:sldId id="296" r:id="rId15"/>
    <p:sldId id="271" r:id="rId16"/>
    <p:sldId id="290" r:id="rId17"/>
    <p:sldId id="292" r:id="rId18"/>
    <p:sldId id="272" r:id="rId19"/>
    <p:sldId id="273" r:id="rId20"/>
    <p:sldId id="274" r:id="rId21"/>
    <p:sldId id="275" r:id="rId22"/>
    <p:sldId id="276" r:id="rId23"/>
    <p:sldId id="277" r:id="rId24"/>
    <p:sldId id="295" r:id="rId25"/>
    <p:sldId id="278" r:id="rId26"/>
    <p:sldId id="279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660"/>
  </p:normalViewPr>
  <p:slideViewPr>
    <p:cSldViewPr>
      <p:cViewPr varScale="1">
        <p:scale>
          <a:sx n="87" d="100"/>
          <a:sy n="87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проверок (224)</c:v>
                </c:pt>
                <c:pt idx="1">
                  <c:v>нарушений (70)</c:v>
                </c:pt>
                <c:pt idx="2">
                  <c:v>штрафов (25)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224</c:v>
                </c:pt>
                <c:pt idx="1">
                  <c:v>70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  <c:txPr>
        <a:bodyPr/>
        <a:lstStyle/>
        <a:p>
          <a:pPr>
            <a:defRPr sz="2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Лист1!$A$2:$A$19</c:f>
              <c:strCache>
                <c:ptCount val="18"/>
                <c:pt idx="0">
                  <c:v>Коношский район (2)</c:v>
                </c:pt>
                <c:pt idx="1">
                  <c:v>Плесецкий район (3)</c:v>
                </c:pt>
                <c:pt idx="2">
                  <c:v>Онежский район (4)</c:v>
                </c:pt>
                <c:pt idx="3">
                  <c:v>Вилегодский район (4)</c:v>
                </c:pt>
                <c:pt idx="4">
                  <c:v>Шенкурский район (10)</c:v>
                </c:pt>
                <c:pt idx="5">
                  <c:v>Няндомский район (12)</c:v>
                </c:pt>
                <c:pt idx="6">
                  <c:v>Котласский район (18)</c:v>
                </c:pt>
                <c:pt idx="7">
                  <c:v>Виноградовский район (21)</c:v>
                </c:pt>
                <c:pt idx="8">
                  <c:v>Ленский район (22)</c:v>
                </c:pt>
                <c:pt idx="9">
                  <c:v>Верхнетоемский район (23)</c:v>
                </c:pt>
                <c:pt idx="10">
                  <c:v>г.Северодвинск (30)</c:v>
                </c:pt>
                <c:pt idx="11">
                  <c:v>Мезенский район (32)</c:v>
                </c:pt>
                <c:pt idx="12">
                  <c:v>Устьянский район (48)</c:v>
                </c:pt>
                <c:pt idx="13">
                  <c:v>Каргопольский район (60)</c:v>
                </c:pt>
                <c:pt idx="14">
                  <c:v>г.Архангельск (74)</c:v>
                </c:pt>
                <c:pt idx="15">
                  <c:v>Приморский район (134)</c:v>
                </c:pt>
                <c:pt idx="16">
                  <c:v>Вельский район (164)</c:v>
                </c:pt>
                <c:pt idx="17">
                  <c:v>Холмогорский район (224)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10</c:v>
                </c:pt>
                <c:pt idx="5">
                  <c:v>12</c:v>
                </c:pt>
                <c:pt idx="6">
                  <c:v>18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30</c:v>
                </c:pt>
                <c:pt idx="11">
                  <c:v>32</c:v>
                </c:pt>
                <c:pt idx="12">
                  <c:v>48</c:v>
                </c:pt>
                <c:pt idx="13">
                  <c:v>60</c:v>
                </c:pt>
                <c:pt idx="14">
                  <c:v>74</c:v>
                </c:pt>
                <c:pt idx="15">
                  <c:v>134</c:v>
                </c:pt>
                <c:pt idx="16">
                  <c:v>164</c:v>
                </c:pt>
                <c:pt idx="17">
                  <c:v>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80608"/>
        <c:axId val="62582144"/>
      </c:barChart>
      <c:catAx>
        <c:axId val="625806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582144"/>
        <c:crosses val="autoZero"/>
        <c:auto val="1"/>
        <c:lblAlgn val="ctr"/>
        <c:lblOffset val="100"/>
        <c:noMultiLvlLbl val="0"/>
      </c:catAx>
      <c:valAx>
        <c:axId val="625821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258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B3-474E-4030-B8D0-64278A3283A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2668-0611-4CFB-B671-ABA8528FC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B3-474E-4030-B8D0-64278A3283A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2668-0611-4CFB-B671-ABA8528FC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B3-474E-4030-B8D0-64278A3283A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2668-0611-4CFB-B671-ABA8528FCBC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B3-474E-4030-B8D0-64278A3283A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2668-0611-4CFB-B671-ABA8528FCBC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B3-474E-4030-B8D0-64278A3283A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2668-0611-4CFB-B671-ABA8528FC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B3-474E-4030-B8D0-64278A3283A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2668-0611-4CFB-B671-ABA8528FCB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B3-474E-4030-B8D0-64278A3283A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2668-0611-4CFB-B671-ABA8528FC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B3-474E-4030-B8D0-64278A3283A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2668-0611-4CFB-B671-ABA8528FC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B3-474E-4030-B8D0-64278A3283A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2668-0611-4CFB-B671-ABA8528FCB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B3-474E-4030-B8D0-64278A3283A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2668-0611-4CFB-B671-ABA8528FCBC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0BB3-474E-4030-B8D0-64278A3283A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2668-0611-4CFB-B671-ABA8528FCB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440BB3-474E-4030-B8D0-64278A3283A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392668-0611-4CFB-B671-ABA8528FCB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_________Microsoft_Word1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61095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МУНИЦИПАЛЬНЫЙ ЗЕМЕЛЬНЫЙ КОНТРОЛЬ</a:t>
            </a:r>
            <a:br>
              <a:rPr lang="ru-RU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«ХОЛМОГОРСКИЙ МУНИЦИПАЛЬНЫЙ РАЙОН»</a:t>
            </a:r>
            <a: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0815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7917"/>
            <a:ext cx="7408333" cy="5273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9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31790"/>
            <a:ext cx="4720802" cy="28215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81075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Ст.8.8 КоАП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земельного участка не по целевому назначению в соответствии с его принадлежностью к той или иной категории земель и разрешенным использованием или неиспользование земельного участка, предназначенного для сельскохозяйственного производства, либо жилищного или иного строительства, в указанных целях в течение срока, установленного федеральным законом; невыполнения или несвоевременное выполнение обязанностей по приведению земель в состояние, пригодное для использования по целевому назначению</a:t>
            </a:r>
          </a:p>
        </p:txBody>
      </p:sp>
    </p:spTree>
    <p:extLst>
      <p:ext uri="{BB962C8B-B14F-4D97-AF65-F5344CB8AC3E}">
        <p14:creationId xmlns:p14="http://schemas.microsoft.com/office/powerpoint/2010/main" val="365681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84984"/>
            <a:ext cx="4733339" cy="31240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3738744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 ст.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8.8 КоАП использование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земельного участка не по целевому назначению в соответствии с его принадлежностью к той или иной категории земель и (или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разрешенным использованием,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влечет наложение административного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штрафа: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в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размере от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до 20 000 рублей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должностных лиц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20 000 до 50 000 рублей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юридических лиц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100 000 до 200 000 рублей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9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земельный контроль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619672" y="908720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46516" y="1988840"/>
            <a:ext cx="25922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проверки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771595" y="908720"/>
            <a:ext cx="0" cy="172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571699" y="2636912"/>
            <a:ext cx="237626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Внеплановые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проверки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436096" y="908720"/>
            <a:ext cx="36004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157954" y="3575518"/>
            <a:ext cx="25922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(рейдовые) осмотры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315641" y="908720"/>
            <a:ext cx="72008" cy="3744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055501" y="4653136"/>
            <a:ext cx="26642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нарушений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231120"/>
              </p:ext>
            </p:extLst>
          </p:nvPr>
        </p:nvGraphicFramePr>
        <p:xfrm>
          <a:off x="1043608" y="692696"/>
          <a:ext cx="7344816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4" imgW="9236046" imgH="5321093" progId="Word.Document.12">
                  <p:embed/>
                </p:oleObj>
              </mc:Choice>
              <mc:Fallback>
                <p:oleObj name="Документ" r:id="rId4" imgW="9236046" imgH="53210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692696"/>
                        <a:ext cx="7344816" cy="511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22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68952" cy="6120680"/>
          </a:xfrm>
        </p:spPr>
      </p:pic>
    </p:spTree>
    <p:extLst>
      <p:ext uri="{BB962C8B-B14F-4D97-AF65-F5344CB8AC3E}">
        <p14:creationId xmlns:p14="http://schemas.microsoft.com/office/powerpoint/2010/main" val="427917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283968" y="2440495"/>
            <a:ext cx="4464496" cy="439248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выявления в ходе проверки нарушений земельного законодательства, материалы проверки направляются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Управление Росреестра,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решения вопроса о привлечении виновных лиц к административной ответственности.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352928" cy="18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результатам проверки должностным лицом, проводящим проверку, оформляется акт проверки.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308788"/>
            <a:ext cx="3903662" cy="3602500"/>
          </a:xfrm>
        </p:spPr>
      </p:pic>
    </p:spTree>
    <p:extLst>
      <p:ext uri="{BB962C8B-B14F-4D97-AF65-F5344CB8AC3E}">
        <p14:creationId xmlns:p14="http://schemas.microsoft.com/office/powerpoint/2010/main" val="393728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252316"/>
              </p:ext>
            </p:extLst>
          </p:nvPr>
        </p:nvGraphicFramePr>
        <p:xfrm>
          <a:off x="539552" y="1988840"/>
          <a:ext cx="828092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проведенных проверок в 2018 году</a:t>
            </a:r>
            <a:b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66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28939"/>
            <a:ext cx="8229600" cy="56166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проведенных проверок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9 месяцев 2019 года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521395"/>
            <a:ext cx="49685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239 проверок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55030" y="3457499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74709" y="3892894"/>
            <a:ext cx="49685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нарушений</a:t>
            </a:r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377089" y="4756990"/>
            <a:ext cx="46805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74709" y="5189038"/>
            <a:ext cx="494752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штрафа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5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864"/>
              </p:ext>
            </p:extLst>
          </p:nvPr>
        </p:nvGraphicFramePr>
        <p:xfrm>
          <a:off x="899592" y="1916832"/>
          <a:ext cx="7408862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Обобщенная информация Управления Росреестра </a:t>
            </a:r>
            <a:r>
              <a:rPr lang="ru-RU" sz="24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муниципальном земельном контроле на территории Архангельской области за </a:t>
            </a:r>
            <a:r>
              <a:rPr lang="ru-RU" sz="24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2018 год</a:t>
            </a:r>
            <a:r>
              <a:rPr lang="ru-RU" sz="24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10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 данных, выявленных в ходе проведения  муниципального земельного контроля, в судебном порядке могут быть удовлетворены следующие требования ОМСУ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83973" y="1556792"/>
            <a:ext cx="608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39552" y="2420888"/>
            <a:ext cx="244827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Освобождение самовольно занятого земельного участка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427984" y="1556792"/>
            <a:ext cx="10344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131840" y="3645024"/>
            <a:ext cx="259228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по очистке земельного участка от мусора</a:t>
            </a:r>
          </a:p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236296" y="1556792"/>
            <a:ext cx="0" cy="3528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868144" y="5085184"/>
            <a:ext cx="27363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Взыскание неосновательного обогащения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5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Уровни земельного контроля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339752" y="1196752"/>
            <a:ext cx="1656184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39552" y="2852936"/>
            <a:ext cx="338437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Государственный надзор</a:t>
            </a:r>
          </a:p>
          <a:p>
            <a:pPr algn="ctr"/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499992" y="1160748"/>
            <a:ext cx="0" cy="33843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76056" y="1160748"/>
            <a:ext cx="1584176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843808" y="4545124"/>
            <a:ext cx="324036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64088" y="2960948"/>
            <a:ext cx="2952328" cy="6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общественный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00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5898984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об </a:t>
            </a: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обязании освободить самовольно занятый земельный участок, о понуждении виновных лиц к сносу, демонтажу и вывозу самовольных 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Предъявляются при самозахвате земель, неисполнении ответчиком обязанности по возврату арендуемого земельного участка по истечении договора аренды, самовольного увеличения ответчиком площади земельного участка, принадлежащего ему на каком-либо вещном праве (аренды, собственности и т.д.)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4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54968"/>
          </a:xfrm>
        </p:spPr>
        <p:txBody>
          <a:bodyPr>
            <a:normAutofit/>
          </a:bodyPr>
          <a:lstStyle/>
          <a:p>
            <a:r>
              <a:rPr lang="ru-RU" sz="3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об </a:t>
            </a:r>
            <a:r>
              <a:rPr lang="ru-RU" sz="3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обязании провести мероприятия по очистке земельного участка от мусора 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основание требований: п.2 ст. 62 ЗК РФ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предъявляются к лицу, которое на момент выявления факта загрязнения фактически пользовалось земельным участком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21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810752"/>
          </a:xfrm>
        </p:spPr>
        <p:txBody>
          <a:bodyPr>
            <a:normAutofit fontScale="90000"/>
          </a:bodyPr>
          <a:lstStyle/>
          <a:p>
            <a:r>
              <a:rPr lang="ru-RU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взыскании неосновательного обогащения</a:t>
            </a: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основание требований: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п.7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 п.1 ст.65 ЗК РФ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ст.1102, ст.1105 ГК РФ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предъявляются к лицу,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пользующимся земельным участком в отсутствии правовых оснований</a:t>
            </a:r>
            <a:endParaRPr lang="ru-RU" sz="32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65712"/>
            <a:ext cx="327353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31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61048"/>
            <a:ext cx="2972526" cy="25985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738744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 об административном правонарушении уполномочены составлять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специалисты Управления Росреестра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специалисты ОМСУ</a:t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участковый полиции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72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 - не принуждение, а убеждение, профилактика, предупреждение нарушений.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2448272" cy="24642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2376264" cy="241712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14" y="1681605"/>
            <a:ext cx="2791746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\\SVETLANA\Documents\Почта\для Людмилы Алексеевны\МЗК\IMG_54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319" y="4209912"/>
            <a:ext cx="3024336" cy="25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85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3416782"/>
            <a:ext cx="3228565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43204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земельный контроль это серьёзно и надолго!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57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1206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Фотографии сделаны в ходе контрольных мероприятий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3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2132856"/>
            <a:ext cx="5184576" cy="4248472"/>
          </a:xfrm>
        </p:spPr>
        <p:txBody>
          <a:bodyPr>
            <a:noAutofit/>
          </a:bodyPr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соблюдение в отношении объектов земельных отношений, расположенных на территории муниципального образования, требований законодательства Российской Федерации, законодательства Архангельской области и муниципальных правовых актов, за нарушение которых законодательством Российской Федерации и законодательством Архангельской области предусмотрена административная и иная ответственность.</a:t>
            </a:r>
            <a:b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1800200"/>
          </a:xfrm>
        </p:spPr>
        <p:txBody>
          <a:bodyPr/>
          <a:lstStyle/>
          <a:p>
            <a:pPr algn="ctr"/>
            <a:r>
              <a:rPr lang="ru-RU" sz="3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ЗЕМЕЛЬНЫЙ </a:t>
            </a:r>
            <a:r>
              <a:rPr lang="ru-RU" sz="3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сохранение земли, как природного ресурса, основы жизни и деятельности граждан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3401194" cy="2928937"/>
          </a:xfrm>
        </p:spPr>
      </p:pic>
    </p:spTree>
    <p:extLst>
      <p:ext uri="{BB962C8B-B14F-4D97-AF65-F5344CB8AC3E}">
        <p14:creationId xmlns:p14="http://schemas.microsoft.com/office/powerpoint/2010/main" val="329241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427984" y="2780928"/>
            <a:ext cx="4896544" cy="396044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комитет по управлению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имуществом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администрация МО Белогорское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администрация МО Емецкое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администрация МО Кехотское  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администрация МО Луковецкое.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080120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муниципального земельного контроля на территории Холмогорского района</a:t>
            </a:r>
            <a:endParaRPr lang="ru-RU" sz="22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03244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45024"/>
            <a:ext cx="3240360" cy="24271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94665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Самыми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распространенными нарушениями являются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самовольное занятие земельного участка (ст.7.1 КоАП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порча земель (ст.8.6 КоАП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использование земельных участков не по целевому назначению, невыполнение обязанностей по приведению земель в состояние, пригодное для использования по целевому назначению (ст.8.8 КоАП)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3892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05064"/>
            <a:ext cx="3816424" cy="21457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954768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7.1 КоАП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самовольным занятием земель понимается пользование чужим земельным участком при отсутствии воли собственника этого участка (иного уполномоченного им лица), выраженной в установленном порядке. Самовольное занятие земельного участка выражается в активных действиях по размещению на нём строений, огораживания, принятии иных мер для воспрепятствования доступа на него законных собственников (владельцев, арендаторов, других пользователей) или контролирующих лиц, либо путем посева (посадки) сельскохозяйственных и иных растений и т.п. 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2808312" cy="2808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388276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 ст. 7.1 Кодекса РФ об административных правонарушениях использование земельного участка без оформленных в установленном порядке правоустанавливающих документов на землю влечет наложение административного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штрафа в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случае, если не определена кадастровая стоимость земельного участка :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граждан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5 000 до 10 000 рублей,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должностных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 - от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20 000 до 50 000 рублей,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юридических лиц - от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100 000 до 200 000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3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Точная площадь используемого участка определяется только при межевании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640960" cy="50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21088"/>
            <a:ext cx="3176215" cy="23920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28803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8.6.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КоАП Порча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Самовольное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снятие или перемещение плодородного слоя почвы влечет наложение административного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штрафа: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граждан в размере от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1 000 до 3 000 рублей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должностных лиц - от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5 000 до 10 000 рублей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юридических лиц - от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30 000 до 50 000 рублей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Уничтожение плодородного слоя почвы, а равно порча земель в результате нарушения правил обращения с пестицидами и агрохимикатами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влечет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наложение административного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штрафа: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граждан в размере от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3 000 до 5 000 рублей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должностных лиц - от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до 30 000 рублей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лиц, осуществляющих предпринимательскую деятельность без образования юридического лица, - от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20 000 до 40 000 рублей;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юридических лиц - от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40 000 до 80 000 рублей.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76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676</TotalTime>
  <Words>273</Words>
  <Application>Microsoft Office PowerPoint</Application>
  <PresentationFormat>Экран (4:3)</PresentationFormat>
  <Paragraphs>42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Волна</vt:lpstr>
      <vt:lpstr>Документ</vt:lpstr>
      <vt:lpstr>МУНИЦИПАЛЬНЫЙ ЗЕМЕЛЬНЫЙ КОНТРОЛЬ       АДМИНИСТРАЦИЯ МУНИЦИПАЛЬНОГО ОБРАЗОВАНИЯ  «ХОЛМОГОРСКИЙ МУНИЦИПАЛЬНЫЙ РАЙОН» </vt:lpstr>
      <vt:lpstr>Уровни земельного контроля </vt:lpstr>
      <vt:lpstr>МУНИЦИПАЛЬНЫЙ ЗЕМЕЛЬНЫЙ КОНТРОЛЬ  ЦЕЛЬ: сохранение земли, как природного ресурса, основы жизни и деятельности граждан </vt:lpstr>
      <vt:lpstr>Организация муниципального земельного контроля на территории Холмогорского района</vt:lpstr>
      <vt:lpstr>  Самыми распространенными нарушениями являются - самовольное занятие земельного участка (ст.7.1 КоАП)  - порча земель (ст.8.6 КоАП) - использование земельных участков не по целевому назначению, невыполнение обязанностей по приведению земель в состояние, пригодное для использования по целевому назначению (ст.8.8 КоАП) </vt:lpstr>
      <vt:lpstr>Ст. 7.1 КоАП Под самовольным занятием земель понимается пользование чужим земельным участком при отсутствии воли собственника этого участка (иного уполномоченного им лица), выраженной в установленном порядке. Самовольное занятие земельного участка выражается в активных действиях по размещению на нём строений, огораживания, принятии иных мер для воспрепятствования доступа на него законных собственников (владельцев, арендаторов, других пользователей) или контролирующих лиц, либо путем посева (посадки) сельскохозяйственных и иных растений и т.п.  </vt:lpstr>
      <vt:lpstr>На основании ст. 7.1 Кодекса РФ об административных правонарушениях использование земельного участка без оформленных в установленном порядке правоустанавливающих документов на землю влечет наложение административного штрафа в случае, если не определена кадастровая стоимость земельного участка : - на граждан от 5 000 до 10 000 рублей, - на должностных лиц - от 20 000 до 50 000 рублей, - на юридических лиц - от 100 000 до 200 000 рублей.  </vt:lpstr>
      <vt:lpstr>Точная площадь используемого участка определяется только при межевании</vt:lpstr>
      <vt:lpstr> Ст. 8.6. КоАП Порча земель  Самовольное снятие или перемещение плодородного слоя почвы влечет наложение административного штрафа: - на граждан в размере от 1 000 до 3 000 рублей - на должностных лиц - от 5 000 до 10 000 рублей - на юридических лиц - от 30 000 до 50 000 рублей. Уничтожение плодородного слоя почвы, а равно порча земель в результате нарушения правил обращения с пестицидами и агрохимикатами влечет наложение административного штрафа: - на граждан в размере от 3 000 до 5 000 рублей;  - на должностных лиц - от 10 000 до 30 000 рублей;  - на лиц, осуществляющих предпринимательскую деятельность без образования юридического лица, - от 20 000 до 40 000 рублей;  - на юридических лиц - от 40 000 до 80 000 рублей.  </vt:lpstr>
      <vt:lpstr>Ст.8.8 КоАП Использование земельного участка не по целевому назначению в соответствии с его принадлежностью к той или иной категории земель и разрешенным использованием или неиспользование земельного участка, предназначенного для сельскохозяйственного производства, либо жилищного или иного строительства, в указанных целях в течение срока, установленного федеральным законом; невыполнения или несвоевременное выполнение обязанностей по приведению земель в состояние, пригодное для использования по целевому назначению</vt:lpstr>
      <vt:lpstr>На основании ст. 8.8 КоАП использование земельного участка не по целевому назначению в соответствии с его принадлежностью к той или иной категории земель и (или) разрешенным использованием, влечет наложение административного штрафа: - на граждан в размере от 10 000 до 20 000 рублей - на должностных лиц от 20 000 до 50 000 рублей - на юридических лиц от 100 000 до 200 000 рублей.  </vt:lpstr>
      <vt:lpstr>Муниципальный земельный контроль </vt:lpstr>
      <vt:lpstr>Презентация PowerPoint</vt:lpstr>
      <vt:lpstr>Презентация PowerPoint</vt:lpstr>
      <vt:lpstr>  По результатам проверки должностным лицом, проводящим проверку, оформляется акт проверки.  </vt:lpstr>
      <vt:lpstr>Результат проведенных проверок в 2018 году </vt:lpstr>
      <vt:lpstr>Результат проведенных проверок за 9 месяцев 2019 года    </vt:lpstr>
      <vt:lpstr>Обобщенная информация Управления Росреестра о муниципальном земельном контроле на территории Архангельской области за 2018 год </vt:lpstr>
      <vt:lpstr>На основании данных, выявленных в ходе проведения  муниципального земельного контроля, в судебном порядке могут быть удовлетворены следующие требования ОМСУ </vt:lpstr>
      <vt:lpstr>Требования об обязании освободить самовольно занятый земельный участок, о понуждении виновных лиц к сносу, демонтажу и вывозу самовольных построек.   Предъявляются при самозахвате земель, неисполнении ответчиком обязанности по возврату арендуемого земельного участка по истечении договора аренды, самовольного увеличения ответчиком площади земельного участка, принадлежащего ему на каком-либо вещном праве (аренды, собственности и т.д.)</vt:lpstr>
      <vt:lpstr>Требования об обязании провести мероприятия по очистке земельного участка от мусора   основание требований: п.2 ст. 62 ЗК РФ  Требования предъявляются к лицу, которое на момент выявления факта загрязнения фактически пользовалось земельным участком</vt:lpstr>
      <vt:lpstr>Требования о взыскании неосновательного обогащения  основание требований: п.7 ст. 1, п.1 ст.65 ЗК РФ ст.1102, ст.1105 ГК РФ   Требования предъявляются к лицу, пользующимся земельным участком в отсутствии правовых оснований</vt:lpstr>
      <vt:lpstr>Протокол об административном правонарушении уполномочены составлять:    - специалисты Управления Росреестра - специалисты ОМСУ - участковый полиции </vt:lpstr>
      <vt:lpstr>Главное - не принуждение, а убеждение, профилактика, предупреждение нарушений.</vt:lpstr>
      <vt:lpstr> Муниципальный земельный контроль это серьёзно и надолго!.</vt:lpstr>
      <vt:lpstr>СПАСИБО ЗА ВНИМАНИЕ!!!           Фотографии сделаны в ходе контрольных мероприятий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Kumi</dc:creator>
  <cp:lastModifiedBy>Kumi</cp:lastModifiedBy>
  <cp:revision>36</cp:revision>
  <cp:lastPrinted>2019-09-27T10:35:33Z</cp:lastPrinted>
  <dcterms:created xsi:type="dcterms:W3CDTF">2019-09-26T13:20:21Z</dcterms:created>
  <dcterms:modified xsi:type="dcterms:W3CDTF">2019-09-30T10:33:49Z</dcterms:modified>
</cp:coreProperties>
</file>