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2" r:id="rId4"/>
    <p:sldId id="268" r:id="rId5"/>
    <p:sldId id="258" r:id="rId6"/>
    <p:sldId id="261" r:id="rId7"/>
    <p:sldId id="269" r:id="rId8"/>
    <p:sldId id="259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6" autoAdjust="0"/>
    <p:restoredTop sz="94660"/>
  </p:normalViewPr>
  <p:slideViewPr>
    <p:cSldViewPr showGuides="1">
      <p:cViewPr varScale="1">
        <p:scale>
          <a:sx n="79" d="100"/>
          <a:sy n="79" d="100"/>
        </p:scale>
        <p:origin x="115" y="182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k.com/id42154241?w=wall42154241_13827%2Fa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615BD-12FF-E213-7602-83C3E038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37123" y="-349073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98915" y="744790"/>
            <a:ext cx="662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Инициативное бюджетирование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863027" y="2700455"/>
            <a:ext cx="3835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«Легкий пар»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619454" y="3601821"/>
            <a:ext cx="4384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проект по ремонту сауны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2A515E-8994-46E5-928C-D269B443311E}"/>
              </a:ext>
            </a:extLst>
          </p:cNvPr>
          <p:cNvSpPr/>
          <p:nvPr/>
        </p:nvSpPr>
        <p:spPr>
          <a:xfrm>
            <a:off x="409209" y="4613830"/>
            <a:ext cx="4384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п. Луковецкий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Холмогорский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E30560-32B4-66DB-6D5E-579E25CA6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1674000"/>
            <a:ext cx="3956647" cy="3956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421F0-5114-4CA4-9CCC-F23EBF419424}"/>
              </a:ext>
            </a:extLst>
          </p:cNvPr>
          <p:cNvSpPr txBox="1"/>
          <p:nvPr/>
        </p:nvSpPr>
        <p:spPr>
          <a:xfrm>
            <a:off x="4836000" y="1944000"/>
            <a:ext cx="6692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ED6B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Предполагаемый срок эксплуатации сауны 10 лет</a:t>
            </a:r>
            <a:endParaRPr lang="ru-RU" sz="2800" dirty="0">
              <a:solidFill>
                <a:srgbClr val="ED6B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2F6BE-5F16-E611-BE37-ACFDD5397227}"/>
              </a:ext>
            </a:extLst>
          </p:cNvPr>
          <p:cNvSpPr txBox="1"/>
          <p:nvPr/>
        </p:nvSpPr>
        <p:spPr>
          <a:xfrm>
            <a:off x="4656000" y="3429000"/>
            <a:ext cx="6789906" cy="1665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ED6B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Плановая дата окончания реализации инициативного проекта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ED6B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 декабря 2023 года. </a:t>
            </a:r>
          </a:p>
        </p:txBody>
      </p:sp>
    </p:spTree>
    <p:extLst>
      <p:ext uri="{BB962C8B-B14F-4D97-AF65-F5344CB8AC3E}">
        <p14:creationId xmlns:p14="http://schemas.microsoft.com/office/powerpoint/2010/main" val="278680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FFD0F1-A8A3-42C9-B720-DC92A4B978A6}"/>
              </a:ext>
            </a:extLst>
          </p:cNvPr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E0150-23D9-0788-902B-154FDBA4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000" y="762511"/>
            <a:ext cx="5572800" cy="1325563"/>
          </a:xfrm>
        </p:spPr>
        <p:txBody>
          <a:bodyPr>
            <a:normAutofit/>
          </a:bodyPr>
          <a:lstStyle/>
          <a:p>
            <a:r>
              <a:rPr lang="ru-RU" dirty="0"/>
              <a:t>                    </a:t>
            </a:r>
            <a:r>
              <a:rPr lang="ru-RU" sz="36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91D2F-E05D-89DA-EA4C-9653E21E3904}"/>
              </a:ext>
            </a:extLst>
          </p:cNvPr>
          <p:cNvSpPr txBox="1"/>
          <p:nvPr/>
        </p:nvSpPr>
        <p:spPr>
          <a:xfrm>
            <a:off x="6096000" y="2017687"/>
            <a:ext cx="45311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состоит из 16 жителей поселка Луковецкий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2E3AFF-27E0-18AE-5C39-260F48D29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62" y="3790933"/>
            <a:ext cx="4026140" cy="2247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6AA80-0B18-A19C-04B7-FB960EF1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358" r="20862" b="1078"/>
          <a:stretch/>
        </p:blipFill>
        <p:spPr>
          <a:xfrm>
            <a:off x="8526000" y="0"/>
            <a:ext cx="36636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0AD0EA-F192-50E5-398C-05FFCA7369EA}"/>
              </a:ext>
            </a:extLst>
          </p:cNvPr>
          <p:cNvSpPr txBox="1"/>
          <p:nvPr/>
        </p:nvSpPr>
        <p:spPr>
          <a:xfrm>
            <a:off x="516000" y="1373752"/>
            <a:ext cx="537614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 проекта</a:t>
            </a:r>
          </a:p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Макарова Татьяна Евгеньевна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инициативной группы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B942F1-D3F7-8B23-4D67-76A815138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70" y="3705873"/>
            <a:ext cx="3420000" cy="24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39A666-5B41-4C6D-A82D-3ACFD2D2B24F}"/>
              </a:ext>
            </a:extLst>
          </p:cNvPr>
          <p:cNvSpPr txBox="1"/>
          <p:nvPr/>
        </p:nvSpPr>
        <p:spPr>
          <a:xfrm>
            <a:off x="9246000" y="2127461"/>
            <a:ext cx="1811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Ремонт сауны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8519968" y="3552182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Тропа здоровья (зелёная зона)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8036967" y="503672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Свой вариант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3F9FA1-9582-48FA-AC40-5A02829E22C3}"/>
              </a:ext>
            </a:extLst>
          </p:cNvPr>
          <p:cNvSpPr/>
          <p:nvPr/>
        </p:nvSpPr>
        <p:spPr>
          <a:xfrm>
            <a:off x="6942041" y="5385053"/>
            <a:ext cx="412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Предложения жителей: </a:t>
            </a:r>
          </a:p>
          <a:p>
            <a:pPr algn="ctr"/>
            <a:r>
              <a:rPr lang="ru-RU" dirty="0"/>
              <a:t>ремонт дороги, ремонт электростолбов, очистка озера Долгое, отсыпка площадки у колонки, ремонт бани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1302718" y="249346"/>
            <a:ext cx="103502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Проведя социальный опрос жителей </a:t>
            </a:r>
          </a:p>
          <a:p>
            <a:pPr algn="ctr"/>
            <a:r>
              <a:rPr lang="ru-RU" sz="2400" b="1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выяснила </a:t>
            </a:r>
          </a:p>
          <a:p>
            <a:pPr algn="ctr"/>
            <a:r>
              <a:rPr lang="ru-RU" sz="2400" b="1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проект они считаю наиболее необходимым для реализации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1DCE7D00-0565-4BE1-9C83-EA9DDF7DECD6}"/>
              </a:ext>
            </a:extLst>
          </p:cNvPr>
          <p:cNvSpPr/>
          <p:nvPr/>
        </p:nvSpPr>
        <p:spPr>
          <a:xfrm>
            <a:off x="6252329" y="3276125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Арка 20">
            <a:extLst>
              <a:ext uri="{FF2B5EF4-FFF2-40B4-BE49-F238E27FC236}">
                <a16:creationId xmlns:a16="http://schemas.microsoft.com/office/drawing/2014/main" id="{B25D5E15-30F1-43C8-A668-342292D8AA97}"/>
              </a:ext>
            </a:extLst>
          </p:cNvPr>
          <p:cNvSpPr/>
          <p:nvPr/>
        </p:nvSpPr>
        <p:spPr>
          <a:xfrm>
            <a:off x="6252329" y="3276125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6815576" y="1774547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Арка 22">
            <a:extLst>
              <a:ext uri="{FF2B5EF4-FFF2-40B4-BE49-F238E27FC236}">
                <a16:creationId xmlns:a16="http://schemas.microsoft.com/office/drawing/2014/main" id="{608CF968-B1F9-49C9-A7D0-6DFDF59AD764}"/>
              </a:ext>
            </a:extLst>
          </p:cNvPr>
          <p:cNvSpPr/>
          <p:nvPr/>
        </p:nvSpPr>
        <p:spPr>
          <a:xfrm>
            <a:off x="6815576" y="1774547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E880B-7E2C-4A09-9D65-EB8FAAA377B4}"/>
              </a:ext>
            </a:extLst>
          </p:cNvPr>
          <p:cNvSpPr txBox="1"/>
          <p:nvPr/>
        </p:nvSpPr>
        <p:spPr>
          <a:xfrm>
            <a:off x="6337720" y="370086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37,3%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16966-EEA6-49FA-9598-38D6F3B31BBF}"/>
              </a:ext>
            </a:extLst>
          </p:cNvPr>
          <p:cNvSpPr txBox="1"/>
          <p:nvPr/>
        </p:nvSpPr>
        <p:spPr>
          <a:xfrm>
            <a:off x="6986397" y="209668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48,5%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5639400" y="5035403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Арка 28">
            <a:extLst>
              <a:ext uri="{FF2B5EF4-FFF2-40B4-BE49-F238E27FC236}">
                <a16:creationId xmlns:a16="http://schemas.microsoft.com/office/drawing/2014/main" id="{81607782-51C8-4D6D-86C3-A73919EB5AEC}"/>
              </a:ext>
            </a:extLst>
          </p:cNvPr>
          <p:cNvSpPr/>
          <p:nvPr/>
        </p:nvSpPr>
        <p:spPr>
          <a:xfrm>
            <a:off x="5644501" y="5035403"/>
            <a:ext cx="1260000" cy="126000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D01E42-DAF6-4EF6-8097-6086076607BA}"/>
              </a:ext>
            </a:extLst>
          </p:cNvPr>
          <p:cNvSpPr txBox="1"/>
          <p:nvPr/>
        </p:nvSpPr>
        <p:spPr>
          <a:xfrm>
            <a:off x="5719246" y="543457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14,05%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7A782B-6515-ED4F-0DA7-E1E4BFAAF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5" t="31495" r="40944" b="14042"/>
          <a:stretch/>
        </p:blipFill>
        <p:spPr>
          <a:xfrm>
            <a:off x="824004" y="1774547"/>
            <a:ext cx="4051279" cy="3484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0124F-3A9D-A413-07AC-E023F85A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7675"/>
            <a:ext cx="5421000" cy="323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5483D-9487-D646-35BF-FA1DAF39F108}"/>
              </a:ext>
            </a:extLst>
          </p:cNvPr>
          <p:cNvSpPr txBox="1"/>
          <p:nvPr/>
        </p:nvSpPr>
        <p:spPr>
          <a:xfrm>
            <a:off x="1837514" y="5669782"/>
            <a:ext cx="22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Голосование (</a:t>
            </a:r>
            <a:r>
              <a:rPr lang="en-US" dirty="0">
                <a:hlinkClick r:id="rId4"/>
              </a:rPr>
              <a:t>vk.com)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4522E-1D09-504F-C048-14CA0299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774000"/>
            <a:ext cx="11520000" cy="9938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собрании жителей поселка, </a:t>
            </a:r>
            <a:br>
              <a:rPr lang="ru-RU" sz="32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состоявшемся 16 мая 2023 г., </a:t>
            </a:r>
            <a:br>
              <a:rPr lang="ru-RU" sz="32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ED6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выдвижение проекта на инициативное бюджетирование проголосовало 78 человек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3AE8BB-302B-D669-7E21-D255C229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7675"/>
            <a:ext cx="5421000" cy="3231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B0ACCC-48F6-0850-0658-35AB4425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00" y="2736706"/>
            <a:ext cx="4514998" cy="3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A136C1-AF5A-FB65-223E-9B649CA2B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85" y="2922313"/>
            <a:ext cx="1595430" cy="301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2A43A-5571-94C4-7469-181FB1D96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3394830"/>
            <a:ext cx="4568159" cy="20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65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-4010" y="6051330"/>
            <a:ext cx="8440009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4836000" y="1633067"/>
            <a:ext cx="554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Наличие неблагоустроенных домов в поселке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0B1C8BEE-44EE-43C4-BE09-B00C937127CC}"/>
              </a:ext>
            </a:extLst>
          </p:cNvPr>
          <p:cNvSpPr/>
          <p:nvPr/>
        </p:nvSpPr>
        <p:spPr>
          <a:xfrm>
            <a:off x="3922261" y="154548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2136000" y="316890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D0F59-A28A-4ED6-837E-EC4C90E60049}"/>
              </a:ext>
            </a:extLst>
          </p:cNvPr>
          <p:cNvSpPr txBox="1"/>
          <p:nvPr/>
        </p:nvSpPr>
        <p:spPr>
          <a:xfrm>
            <a:off x="1532061" y="4640975"/>
            <a:ext cx="500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Отсутствие общественной бани в поселке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251AAB-297B-410B-B753-4AB25736ED42}"/>
              </a:ext>
            </a:extLst>
          </p:cNvPr>
          <p:cNvSpPr/>
          <p:nvPr/>
        </p:nvSpPr>
        <p:spPr>
          <a:xfrm>
            <a:off x="1899614" y="5101021"/>
            <a:ext cx="419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Прекратила свою работу в 2020 году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725667" y="4554991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4431000" y="579227"/>
            <a:ext cx="6135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ED6B13"/>
                </a:solidFill>
              </a:rPr>
              <a:t>Проблема/ актуальность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17B49-1930-AA51-766A-D9EA1C577A99}"/>
              </a:ext>
            </a:extLst>
          </p:cNvPr>
          <p:cNvSpPr txBox="1"/>
          <p:nvPr/>
        </p:nvSpPr>
        <p:spPr>
          <a:xfrm>
            <a:off x="3065546" y="3230620"/>
            <a:ext cx="554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Отсутствие горячего водоснабжения летом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4FD968-0C61-3153-12D7-B8049D238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3251265"/>
            <a:ext cx="3684048" cy="3028641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8FB6BD-AC0D-585B-84F3-49D753E26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1" t="-1674"/>
          <a:stretch/>
        </p:blipFill>
        <p:spPr>
          <a:xfrm>
            <a:off x="516000" y="379465"/>
            <a:ext cx="2426800" cy="23320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966000" y="1338772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7613D9BA-71A9-47BA-9567-325935C95C35}"/>
              </a:ext>
            </a:extLst>
          </p:cNvPr>
          <p:cNvSpPr/>
          <p:nvPr/>
        </p:nvSpPr>
        <p:spPr>
          <a:xfrm>
            <a:off x="4476000" y="1328413"/>
            <a:ext cx="3240000" cy="3080372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E3A65CF-5054-4F37-A296-63B5A4B88DAC}"/>
              </a:ext>
            </a:extLst>
          </p:cNvPr>
          <p:cNvSpPr/>
          <p:nvPr/>
        </p:nvSpPr>
        <p:spPr>
          <a:xfrm>
            <a:off x="8006800" y="1359002"/>
            <a:ext cx="3240000" cy="3439006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4EABFCB-BC9E-49CA-B4C2-475EE823A99E}"/>
              </a:ext>
            </a:extLst>
          </p:cNvPr>
          <p:cNvSpPr/>
          <p:nvPr/>
        </p:nvSpPr>
        <p:spPr>
          <a:xfrm>
            <a:off x="966000" y="4014001"/>
            <a:ext cx="3240000" cy="2663734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DCDEC2BC-358F-4DF5-8FD1-FEAA284982E5}"/>
              </a:ext>
            </a:extLst>
          </p:cNvPr>
          <p:cNvSpPr/>
          <p:nvPr/>
        </p:nvSpPr>
        <p:spPr>
          <a:xfrm>
            <a:off x="4507305" y="4607736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6CBA279B-9704-4BE5-AA02-3B3B1821AC92}"/>
              </a:ext>
            </a:extLst>
          </p:cNvPr>
          <p:cNvSpPr/>
          <p:nvPr/>
        </p:nvSpPr>
        <p:spPr>
          <a:xfrm>
            <a:off x="2225225" y="1527173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A71024E8-02B6-4536-AA3E-0840DD99E9C1}"/>
              </a:ext>
            </a:extLst>
          </p:cNvPr>
          <p:cNvSpPr/>
          <p:nvPr/>
        </p:nvSpPr>
        <p:spPr>
          <a:xfrm>
            <a:off x="224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D4D9F486-5A59-4C5F-88E8-5EAEAC94D4F6}"/>
              </a:ext>
            </a:extLst>
          </p:cNvPr>
          <p:cNvSpPr/>
          <p:nvPr/>
        </p:nvSpPr>
        <p:spPr>
          <a:xfrm>
            <a:off x="9289299" y="155814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6F7FD81E-2139-4AB1-9183-035D6925000D}"/>
              </a:ext>
            </a:extLst>
          </p:cNvPr>
          <p:cNvSpPr/>
          <p:nvPr/>
        </p:nvSpPr>
        <p:spPr>
          <a:xfrm>
            <a:off x="5756947" y="4699564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03294A7C-8FEB-4EE8-998A-041151B9C268}"/>
              </a:ext>
            </a:extLst>
          </p:cNvPr>
          <p:cNvSpPr/>
          <p:nvPr/>
        </p:nvSpPr>
        <p:spPr>
          <a:xfrm>
            <a:off x="5821156" y="1488615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2300525" y="149189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9AC69-6186-4542-9D6C-5B6BCA0B600A}"/>
              </a:ext>
            </a:extLst>
          </p:cNvPr>
          <p:cNvSpPr txBox="1"/>
          <p:nvPr/>
        </p:nvSpPr>
        <p:spPr>
          <a:xfrm>
            <a:off x="5883550" y="145044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23E6B3-0883-4C44-B96F-9E8C86EB7F07}"/>
              </a:ext>
            </a:extLst>
          </p:cNvPr>
          <p:cNvSpPr txBox="1"/>
          <p:nvPr/>
        </p:nvSpPr>
        <p:spPr>
          <a:xfrm>
            <a:off x="9351724" y="157636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436DD-B1F6-4CDA-AA68-9B3BB5FBF312}"/>
              </a:ext>
            </a:extLst>
          </p:cNvPr>
          <p:cNvSpPr txBox="1"/>
          <p:nvPr/>
        </p:nvSpPr>
        <p:spPr>
          <a:xfrm>
            <a:off x="5819372" y="47641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1294020" y="198122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Закупка материалов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4918B-D1AF-461E-8054-92A1DE882C5A}"/>
              </a:ext>
            </a:extLst>
          </p:cNvPr>
          <p:cNvSpPr txBox="1"/>
          <p:nvPr/>
        </p:nvSpPr>
        <p:spPr>
          <a:xfrm>
            <a:off x="1383347" y="468983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Комната отдыха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B2B15A-7D64-44A5-89CF-2F01009FB53A}"/>
              </a:ext>
            </a:extLst>
          </p:cNvPr>
          <p:cNvSpPr txBox="1"/>
          <p:nvPr/>
        </p:nvSpPr>
        <p:spPr>
          <a:xfrm>
            <a:off x="4860565" y="1973662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Парная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75AF0E-DE91-4EB7-B0F9-8C3501126558}"/>
              </a:ext>
            </a:extLst>
          </p:cNvPr>
          <p:cNvSpPr txBox="1"/>
          <p:nvPr/>
        </p:nvSpPr>
        <p:spPr>
          <a:xfrm>
            <a:off x="8334820" y="2041042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Душевая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CAD95-FE7E-4139-942E-AFE23B61E7A2}"/>
              </a:ext>
            </a:extLst>
          </p:cNvPr>
          <p:cNvSpPr txBox="1"/>
          <p:nvPr/>
        </p:nvSpPr>
        <p:spPr>
          <a:xfrm>
            <a:off x="4804021" y="524262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Санузел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BB8E06-3E57-42EB-A0FD-05459337372C}"/>
              </a:ext>
            </a:extLst>
          </p:cNvPr>
          <p:cNvSpPr txBox="1"/>
          <p:nvPr/>
        </p:nvSpPr>
        <p:spPr>
          <a:xfrm>
            <a:off x="1596000" y="73515"/>
            <a:ext cx="87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</a:p>
          <a:p>
            <a:pPr algn="ctr"/>
            <a:r>
              <a:rPr lang="ru-RU" sz="2800" dirty="0">
                <a:solidFill>
                  <a:srgbClr val="ED6B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предложений по разрешению указанной проблемы</a:t>
            </a:r>
            <a:endParaRPr lang="ru-RU" sz="2800" dirty="0">
              <a:solidFill>
                <a:srgbClr val="ED6B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A481E9-969D-2BA2-7115-634C18C61137}"/>
              </a:ext>
            </a:extLst>
          </p:cNvPr>
          <p:cNvSpPr txBox="1"/>
          <p:nvPr/>
        </p:nvSpPr>
        <p:spPr>
          <a:xfrm>
            <a:off x="1513651" y="2364408"/>
            <a:ext cx="2323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закупить и доставить материалы для работы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0736A7-27F7-AF85-0791-568974E2CE9B}"/>
              </a:ext>
            </a:extLst>
          </p:cNvPr>
          <p:cNvSpPr txBox="1"/>
          <p:nvPr/>
        </p:nvSpPr>
        <p:spPr>
          <a:xfrm>
            <a:off x="4534020" y="2250264"/>
            <a:ext cx="33489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заменить покрытие пол;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установить полок;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заменить дверь;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заменить электрическое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электропечь для саун.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765D8E-6360-FFEB-1B5F-87C5C3E37074}"/>
              </a:ext>
            </a:extLst>
          </p:cNvPr>
          <p:cNvSpPr txBox="1"/>
          <p:nvPr/>
        </p:nvSpPr>
        <p:spPr>
          <a:xfrm>
            <a:off x="8017305" y="2343630"/>
            <a:ext cx="324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покрасить плитку на стенах и полу;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покрасить потолок;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заменить перегородки;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 комплекты душевого оборудования;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подвести и подключить водоснабжение.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B5581B-36A2-481A-FFF5-17DED5F72799}"/>
              </a:ext>
            </a:extLst>
          </p:cNvPr>
          <p:cNvSpPr txBox="1"/>
          <p:nvPr/>
        </p:nvSpPr>
        <p:spPr>
          <a:xfrm>
            <a:off x="1054405" y="5050815"/>
            <a:ext cx="29129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покрасить стены в комнате отдыха;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шпаклевку части стен;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покрасить двери и окно.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CC6DB8-3B81-E90C-E336-3D382BACB860}"/>
              </a:ext>
            </a:extLst>
          </p:cNvPr>
          <p:cNvSpPr txBox="1"/>
          <p:nvPr/>
        </p:nvSpPr>
        <p:spPr>
          <a:xfrm>
            <a:off x="4802468" y="5645716"/>
            <a:ext cx="2583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унитаз и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раковину со смесителем</a:t>
            </a:r>
            <a:endParaRPr lang="ru-RU" dirty="0"/>
          </a:p>
        </p:txBody>
      </p:sp>
      <p:sp>
        <p:nvSpPr>
          <p:cNvPr id="44" name="Прямоугольник: скругленные противолежащие углы 43">
            <a:extLst>
              <a:ext uri="{FF2B5EF4-FFF2-40B4-BE49-F238E27FC236}">
                <a16:creationId xmlns:a16="http://schemas.microsoft.com/office/drawing/2014/main" id="{06BD8B01-88B7-79FB-1F97-08218F1A41C2}"/>
              </a:ext>
            </a:extLst>
          </p:cNvPr>
          <p:cNvSpPr/>
          <p:nvPr/>
        </p:nvSpPr>
        <p:spPr>
          <a:xfrm>
            <a:off x="8042468" y="4916777"/>
            <a:ext cx="3240000" cy="187972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противолежащие углы 47">
            <a:extLst>
              <a:ext uri="{FF2B5EF4-FFF2-40B4-BE49-F238E27FC236}">
                <a16:creationId xmlns:a16="http://schemas.microsoft.com/office/drawing/2014/main" id="{D0DEA2F0-8218-FFFB-5A39-6EC480CE8C29}"/>
              </a:ext>
            </a:extLst>
          </p:cNvPr>
          <p:cNvSpPr/>
          <p:nvPr/>
        </p:nvSpPr>
        <p:spPr>
          <a:xfrm>
            <a:off x="9324968" y="4995125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3F0ED8-400D-2D65-A86C-2AF96721D4B2}"/>
              </a:ext>
            </a:extLst>
          </p:cNvPr>
          <p:cNvSpPr txBox="1"/>
          <p:nvPr/>
        </p:nvSpPr>
        <p:spPr>
          <a:xfrm>
            <a:off x="9383171" y="4960603"/>
            <a:ext cx="545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F3CD50-8FC8-62CE-B2D0-0FE1B8736F71}"/>
              </a:ext>
            </a:extLst>
          </p:cNvPr>
          <p:cNvSpPr txBox="1"/>
          <p:nvPr/>
        </p:nvSpPr>
        <p:spPr>
          <a:xfrm>
            <a:off x="8091537" y="5498998"/>
            <a:ext cx="3155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установить электрическую батарею, электросчетчик, </a:t>
            </a:r>
          </a:p>
          <a:p>
            <a:pPr algn="ctr"/>
            <a:r>
              <a:rPr lang="ru-RU" dirty="0"/>
              <a:t>счетчик на воду, </a:t>
            </a:r>
          </a:p>
          <a:p>
            <a:pPr algn="ctr"/>
            <a:r>
              <a:rPr lang="ru-RU" dirty="0"/>
              <a:t>водонагреватели</a:t>
            </a:r>
          </a:p>
        </p:txBody>
      </p:sp>
    </p:spTree>
    <p:extLst>
      <p:ext uri="{BB962C8B-B14F-4D97-AF65-F5344CB8AC3E}">
        <p14:creationId xmlns:p14="http://schemas.microsoft.com/office/powerpoint/2010/main" val="177390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F0D97-BD48-A947-3F5E-526685E7EA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>
          <a:xfrm>
            <a:off x="1030128" y="161321"/>
            <a:ext cx="2527254" cy="2609662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DE58DE-D001-512F-2B9B-5C97775CA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>
          <a:xfrm>
            <a:off x="78449" y="2034186"/>
            <a:ext cx="2576274" cy="2745256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D77F10-06B3-2A30-274E-C33D6B4B51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>
          <a:xfrm>
            <a:off x="1157483" y="3736077"/>
            <a:ext cx="2445102" cy="2609662"/>
          </a:xfrm>
          <a:prstGeom prst="ellipse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AC3D55-9893-0EF2-50BD-68DD98FC6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13" y="428597"/>
            <a:ext cx="2502910" cy="2715117"/>
          </a:xfrm>
          <a:prstGeom prst="ellipse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DB678F7-E2FE-9417-5C54-E47609FCF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76" y="2034186"/>
            <a:ext cx="2563396" cy="2682900"/>
          </a:xfrm>
          <a:prstGeom prst="ellips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F8C4BA-F479-0AE4-9536-207543B3E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34884"/>
            <a:ext cx="4735176" cy="3231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0A1722D-01BF-3217-BDA7-BAE4F2D2F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78902" y="-237"/>
            <a:ext cx="4803038" cy="3231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0966B4-DD05-86F0-CF70-578EE9D1B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12" y="4013542"/>
            <a:ext cx="2445102" cy="268290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7626D-3EA5-4DEF-620D-57F14EDCD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54" y="1359000"/>
            <a:ext cx="4247870" cy="3185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8CDA1-572F-91CA-3B94-9DBB4A288C7D}"/>
              </a:ext>
            </a:extLst>
          </p:cNvPr>
          <p:cNvSpPr txBox="1"/>
          <p:nvPr/>
        </p:nvSpPr>
        <p:spPr>
          <a:xfrm>
            <a:off x="3946403" y="4796194"/>
            <a:ext cx="429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6B13"/>
                </a:solidFill>
                <a:latin typeface="Arial Black" panose="020B0A04020102020204" pitchFamily="34" charset="0"/>
              </a:rPr>
              <a:t>Мы надеемся мечта жителей и гостей поселка осуществится…</a:t>
            </a:r>
          </a:p>
        </p:txBody>
      </p:sp>
    </p:spTree>
    <p:extLst>
      <p:ext uri="{BB962C8B-B14F-4D97-AF65-F5344CB8AC3E}">
        <p14:creationId xmlns:p14="http://schemas.microsoft.com/office/powerpoint/2010/main" val="392575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5032333" y="-339050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3346325" y="2831230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860437" y="2895321"/>
            <a:ext cx="1331564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7457140" y="100488"/>
            <a:ext cx="340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ED6B13"/>
                </a:solidFill>
              </a:rPr>
              <a:t>Бюджет проекта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271B7CF-FCA9-45E8-AE2A-8C25FB47E635}"/>
              </a:ext>
            </a:extLst>
          </p:cNvPr>
          <p:cNvSpPr/>
          <p:nvPr/>
        </p:nvSpPr>
        <p:spPr>
          <a:xfrm>
            <a:off x="-2093275" y="-94847"/>
            <a:ext cx="8116146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Oval 30">
            <a:extLst>
              <a:ext uri="{FF2B5EF4-FFF2-40B4-BE49-F238E27FC236}">
                <a16:creationId xmlns:a16="http://schemas.microsoft.com/office/drawing/2014/main" id="{9EECF33C-637F-4FF7-6369-E0B69A2442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8909" y="2406149"/>
            <a:ext cx="2836734" cy="2726276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B9E298D4-CBED-85B8-3622-BA60CDF45782}"/>
              </a:ext>
            </a:extLst>
          </p:cNvPr>
          <p:cNvGrpSpPr>
            <a:grpSpLocks/>
          </p:cNvGrpSpPr>
          <p:nvPr/>
        </p:nvGrpSpPr>
        <p:grpSpPr bwMode="auto">
          <a:xfrm>
            <a:off x="8015342" y="505647"/>
            <a:ext cx="3438720" cy="3272807"/>
            <a:chOff x="708" y="2203"/>
            <a:chExt cx="751" cy="741"/>
          </a:xfrm>
        </p:grpSpPr>
        <p:sp>
          <p:nvSpPr>
            <p:cNvPr id="4" name="Oval 62">
              <a:extLst>
                <a:ext uri="{FF2B5EF4-FFF2-40B4-BE49-F238E27FC236}">
                  <a16:creationId xmlns:a16="http://schemas.microsoft.com/office/drawing/2014/main" id="{6F400EBD-5C45-1704-92D2-5B718BBBBD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63" descr="cir_lighteffect0">
              <a:extLst>
                <a:ext uri="{FF2B5EF4-FFF2-40B4-BE49-F238E27FC236}">
                  <a16:creationId xmlns:a16="http://schemas.microsoft.com/office/drawing/2014/main" id="{EEC49F83-48DB-BBF9-63F6-294C698E9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23" name="Group 57">
            <a:extLst>
              <a:ext uri="{FF2B5EF4-FFF2-40B4-BE49-F238E27FC236}">
                <a16:creationId xmlns:a16="http://schemas.microsoft.com/office/drawing/2014/main" id="{D092A896-2E56-9E8F-057B-2AFBFDF2C4C7}"/>
              </a:ext>
            </a:extLst>
          </p:cNvPr>
          <p:cNvGrpSpPr>
            <a:grpSpLocks/>
          </p:cNvGrpSpPr>
          <p:nvPr/>
        </p:nvGrpSpPr>
        <p:grpSpPr bwMode="auto">
          <a:xfrm>
            <a:off x="10729453" y="2726027"/>
            <a:ext cx="1311851" cy="1229610"/>
            <a:chOff x="708" y="2203"/>
            <a:chExt cx="751" cy="741"/>
          </a:xfrm>
        </p:grpSpPr>
        <p:sp>
          <p:nvSpPr>
            <p:cNvPr id="24" name="Oval 58">
              <a:extLst>
                <a:ext uri="{FF2B5EF4-FFF2-40B4-BE49-F238E27FC236}">
                  <a16:creationId xmlns:a16="http://schemas.microsoft.com/office/drawing/2014/main" id="{B06DC842-B53D-6A44-4830-9C74D80310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59" descr="cir_lighteffect0">
              <a:extLst>
                <a:ext uri="{FF2B5EF4-FFF2-40B4-BE49-F238E27FC236}">
                  <a16:creationId xmlns:a16="http://schemas.microsoft.com/office/drawing/2014/main" id="{8D546BE7-B1E3-AC33-DB11-013B3A86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23B5C26-B48E-8E90-D9F2-8BD0F72FFEA0}"/>
              </a:ext>
            </a:extLst>
          </p:cNvPr>
          <p:cNvSpPr txBox="1"/>
          <p:nvPr/>
        </p:nvSpPr>
        <p:spPr>
          <a:xfrm>
            <a:off x="5484228" y="3276105"/>
            <a:ext cx="25840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598500 руб.</a:t>
            </a:r>
          </a:p>
          <a:p>
            <a:pPr algn="ctr"/>
            <a:r>
              <a:rPr lang="ru-RU" sz="2400" dirty="0"/>
              <a:t>Общая стоимость проекта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AAF7A4-1A11-E3A1-EF6A-39D0B1FBD1A3}"/>
              </a:ext>
            </a:extLst>
          </p:cNvPr>
          <p:cNvSpPr txBox="1"/>
          <p:nvPr/>
        </p:nvSpPr>
        <p:spPr>
          <a:xfrm>
            <a:off x="8094664" y="1449506"/>
            <a:ext cx="34092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568575 руб.</a:t>
            </a:r>
          </a:p>
          <a:p>
            <a:pPr algn="ctr"/>
            <a:r>
              <a:rPr lang="ru-RU" b="1" dirty="0"/>
              <a:t>Средства бюджета Холмогорского</a:t>
            </a:r>
          </a:p>
          <a:p>
            <a:pPr algn="ctr"/>
            <a:r>
              <a:rPr lang="ru-RU" b="1" dirty="0"/>
              <a:t> муниципального округа</a:t>
            </a:r>
          </a:p>
        </p:txBody>
      </p:sp>
      <p:grpSp>
        <p:nvGrpSpPr>
          <p:cNvPr id="45" name="Group 61">
            <a:extLst>
              <a:ext uri="{FF2B5EF4-FFF2-40B4-BE49-F238E27FC236}">
                <a16:creationId xmlns:a16="http://schemas.microsoft.com/office/drawing/2014/main" id="{B1E71DED-EA1B-9692-CD58-C20CEA70E9A8}"/>
              </a:ext>
            </a:extLst>
          </p:cNvPr>
          <p:cNvGrpSpPr>
            <a:grpSpLocks/>
          </p:cNvGrpSpPr>
          <p:nvPr/>
        </p:nvGrpSpPr>
        <p:grpSpPr bwMode="auto">
          <a:xfrm>
            <a:off x="7932623" y="3705574"/>
            <a:ext cx="3265402" cy="3045440"/>
            <a:chOff x="708" y="2203"/>
            <a:chExt cx="751" cy="741"/>
          </a:xfrm>
        </p:grpSpPr>
        <p:sp>
          <p:nvSpPr>
            <p:cNvPr id="46" name="Oval 62">
              <a:extLst>
                <a:ext uri="{FF2B5EF4-FFF2-40B4-BE49-F238E27FC236}">
                  <a16:creationId xmlns:a16="http://schemas.microsoft.com/office/drawing/2014/main" id="{348E3652-5175-1DB3-2A6A-869B7A4D55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7" name="Picture 63" descr="cir_lighteffect0">
              <a:extLst>
                <a:ext uri="{FF2B5EF4-FFF2-40B4-BE49-F238E27FC236}">
                  <a16:creationId xmlns:a16="http://schemas.microsoft.com/office/drawing/2014/main" id="{9E2CADB4-40AA-EDAF-DD99-C40E2615B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48" name="Group 57">
            <a:extLst>
              <a:ext uri="{FF2B5EF4-FFF2-40B4-BE49-F238E27FC236}">
                <a16:creationId xmlns:a16="http://schemas.microsoft.com/office/drawing/2014/main" id="{70FB923A-DF0E-732E-5A1A-F1E13062D438}"/>
              </a:ext>
            </a:extLst>
          </p:cNvPr>
          <p:cNvGrpSpPr>
            <a:grpSpLocks/>
          </p:cNvGrpSpPr>
          <p:nvPr/>
        </p:nvGrpSpPr>
        <p:grpSpPr bwMode="auto">
          <a:xfrm>
            <a:off x="10686846" y="5549265"/>
            <a:ext cx="1311851" cy="1229610"/>
            <a:chOff x="708" y="2203"/>
            <a:chExt cx="751" cy="741"/>
          </a:xfrm>
        </p:grpSpPr>
        <p:sp>
          <p:nvSpPr>
            <p:cNvPr id="49" name="Oval 58">
              <a:extLst>
                <a:ext uri="{FF2B5EF4-FFF2-40B4-BE49-F238E27FC236}">
                  <a16:creationId xmlns:a16="http://schemas.microsoft.com/office/drawing/2014/main" id="{A24E5152-D782-5AD8-509D-C01A9470D9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" name="Picture 59" descr="cir_lighteffect0">
              <a:extLst>
                <a:ext uri="{FF2B5EF4-FFF2-40B4-BE49-F238E27FC236}">
                  <a16:creationId xmlns:a16="http://schemas.microsoft.com/office/drawing/2014/main" id="{FF32CC5D-16E1-8426-13EE-18B1B025E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BE09D8F-1116-C583-A956-E64D179ACAC0}"/>
              </a:ext>
            </a:extLst>
          </p:cNvPr>
          <p:cNvSpPr txBox="1"/>
          <p:nvPr/>
        </p:nvSpPr>
        <p:spPr>
          <a:xfrm>
            <a:off x="8295046" y="4480706"/>
            <a:ext cx="2849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29925 руб.</a:t>
            </a:r>
          </a:p>
          <a:p>
            <a:pPr algn="ctr"/>
            <a:r>
              <a:rPr lang="ru-RU" b="1" dirty="0"/>
              <a:t>Средства физических лиц, поступившие в бюджет Холмогорского муниципального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8B4803-6E1B-5609-F34C-6BF161BB972E}"/>
              </a:ext>
            </a:extLst>
          </p:cNvPr>
          <p:cNvSpPr txBox="1"/>
          <p:nvPr/>
        </p:nvSpPr>
        <p:spPr>
          <a:xfrm>
            <a:off x="11045659" y="3078595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5 %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47F618-D660-7506-E1D9-737BF4E4B287}"/>
              </a:ext>
            </a:extLst>
          </p:cNvPr>
          <p:cNvSpPr txBox="1"/>
          <p:nvPr/>
        </p:nvSpPr>
        <p:spPr>
          <a:xfrm>
            <a:off x="10971098" y="590917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95 %</a:t>
            </a:r>
          </a:p>
        </p:txBody>
      </p: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599DC4DE-2A2C-C31D-39D9-EF060B349988}"/>
              </a:ext>
            </a:extLst>
          </p:cNvPr>
          <p:cNvCxnSpPr>
            <a:cxnSpLocks/>
            <a:stCxn id="2" idx="0"/>
          </p:cNvCxnSpPr>
          <p:nvPr/>
        </p:nvCxnSpPr>
        <p:spPr>
          <a:xfrm rot="5400000" flipH="1" flipV="1">
            <a:off x="7328961" y="1579824"/>
            <a:ext cx="174641" cy="147801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id="{FF7EE455-ABFE-48EE-B76C-5629496207D3}"/>
              </a:ext>
            </a:extLst>
          </p:cNvPr>
          <p:cNvCxnSpPr>
            <a:cxnSpLocks/>
            <a:stCxn id="2" idx="4"/>
          </p:cNvCxnSpPr>
          <p:nvPr/>
        </p:nvCxnSpPr>
        <p:spPr>
          <a:xfrm rot="16200000" flipH="1">
            <a:off x="7233587" y="4576114"/>
            <a:ext cx="225446" cy="133806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4935016" y="1432178"/>
            <a:ext cx="8054996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C85A074-3F9D-437C-B2DE-DCAF80B82D5A}"/>
              </a:ext>
            </a:extLst>
          </p:cNvPr>
          <p:cNvSpPr/>
          <p:nvPr/>
        </p:nvSpPr>
        <p:spPr>
          <a:xfrm>
            <a:off x="5061001" y="4912090"/>
            <a:ext cx="7604989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5805069" y="3197674"/>
            <a:ext cx="6696301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1000" y="2780403"/>
            <a:ext cx="2177475" cy="217747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id="{E48D25B4-3BD1-409A-ABE9-E2BD6382D55C}"/>
              </a:ext>
            </a:extLst>
          </p:cNvPr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A7B5BD2-9D27-4CD1-ACBA-82892017AE9A}"/>
              </a:ext>
            </a:extLst>
          </p:cNvPr>
          <p:cNvCxnSpPr>
            <a:cxnSpLocks/>
            <a:stCxn id="23" idx="15"/>
          </p:cNvCxnSpPr>
          <p:nvPr/>
        </p:nvCxnSpPr>
        <p:spPr>
          <a:xfrm flipH="1">
            <a:off x="4251000" y="2084679"/>
            <a:ext cx="6840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112A4B0-0625-4DC7-9A07-534D4B4AE1C5}"/>
              </a:ext>
            </a:extLst>
          </p:cNvPr>
          <p:cNvCxnSpPr>
            <a:cxnSpLocks/>
            <a:stCxn id="24" idx="15"/>
          </p:cNvCxnSpPr>
          <p:nvPr/>
        </p:nvCxnSpPr>
        <p:spPr>
          <a:xfrm flipH="1">
            <a:off x="4251000" y="5564591"/>
            <a:ext cx="810001" cy="92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5342125" y="3869141"/>
            <a:ext cx="462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4251001" y="179392"/>
            <a:ext cx="79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ED6B13"/>
                </a:solidFill>
              </a:rPr>
              <a:t>Ожидаемые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F7E68-FB01-95AC-A57E-24521E9DB2C8}"/>
              </a:ext>
            </a:extLst>
          </p:cNvPr>
          <p:cNvSpPr txBox="1"/>
          <p:nvPr/>
        </p:nvSpPr>
        <p:spPr>
          <a:xfrm>
            <a:off x="5206001" y="1447838"/>
            <a:ext cx="6109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сауны решит проблему потребности населения в наличии места для мытья, доступностью для всех категорий граждан, приведением качества оздоровительных услуг современным требованиям санитарных норм.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BF076-2EC2-F691-8DA3-5B6ED9765577}"/>
              </a:ext>
            </a:extLst>
          </p:cNvPr>
          <p:cNvSpPr txBox="1"/>
          <p:nvPr/>
        </p:nvSpPr>
        <p:spPr>
          <a:xfrm>
            <a:off x="5626165" y="3394432"/>
            <a:ext cx="608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Улучшит уровень комфортности жизни людей, проживающих без водоснабжения в домах и при отключении горячего водоснабжения в летний период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29DE8-5804-737E-0DF7-6EF5CC4D68E8}"/>
              </a:ext>
            </a:extLst>
          </p:cNvPr>
          <p:cNvSpPr txBox="1"/>
          <p:nvPr/>
        </p:nvSpPr>
        <p:spPr>
          <a:xfrm>
            <a:off x="5519561" y="4901517"/>
            <a:ext cx="5671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 будет иметь высокую общественную полезность для жителей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п.Луковецкий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близлежащих поселений, существенно повлияет на качество жизни населения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368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                    Инициативная группа</vt:lpstr>
      <vt:lpstr>Презентация PowerPoint</vt:lpstr>
      <vt:lpstr>На собрании жителей поселка,  состоявшемся 16 мая 2023 г.,  за выдвижение проекта на инициативное бюджетирование проголосовало 78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p.o.k.25@outlook.com</cp:lastModifiedBy>
  <cp:revision>32</cp:revision>
  <dcterms:created xsi:type="dcterms:W3CDTF">2020-06-06T17:14:33Z</dcterms:created>
  <dcterms:modified xsi:type="dcterms:W3CDTF">2023-05-20T14:25:28Z</dcterms:modified>
</cp:coreProperties>
</file>