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9723923398464"/>
          <c:y val="7.1352107827660119E-2"/>
          <c:w val="0.47975904053659962"/>
          <c:h val="0.872350260044105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086832895888014"/>
                  <c:y val="2.2448261287155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506865461261787"/>
                  <c:y val="-0.101578382324380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Безвозмездные </a:t>
                    </a:r>
                    <a:r>
                      <a:rPr lang="ru-RU" dirty="0"/>
                      <a:t>поступления; 86,5%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(собственные)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0.13500000000000001</c:v>
                </c:pt>
                <c:pt idx="1">
                  <c:v>0.86499999999999999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475308641975315E-2"/>
          <c:y val="0.18035321985619415"/>
          <c:w val="0.84104938271604934"/>
          <c:h val="0.81326758526306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15537802566345874"/>
                  <c:y val="-0.3395922591501521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Социально-культурная сфера
</a:t>
                    </a:r>
                    <a:r>
                      <a:rPr lang="ru-RU" dirty="0" smtClean="0"/>
                      <a:t>76%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7.98398340610542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Содержание </a:t>
                    </a:r>
                    <a:r>
                      <a:rPr lang="ru-RU" dirty="0"/>
                      <a:t>органов МСУ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8765918149120246E-3"/>
                  <c:y val="-0.1190077818892516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Межбюджетные трансферты поселениям; 2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505650335374745"/>
                  <c:y val="-5.57809042614440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 </a:t>
                    </a:r>
                    <a:r>
                      <a:rPr lang="ru-RU" dirty="0"/>
                      <a:t>и охрана окр. </a:t>
                    </a:r>
                    <a:r>
                      <a:rPr lang="en-US" dirty="0" smtClean="0"/>
                      <a:t>c</a:t>
                    </a:r>
                    <a:r>
                      <a:rPr lang="ru-RU" dirty="0" err="1" smtClean="0"/>
                      <a:t>реды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9526307475454457"/>
                  <c:y val="-2.00347469680041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7671545397103142"/>
                  <c:y val="-1.642311630353258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Прочее
</a:t>
                    </a:r>
                    <a:r>
                      <a:rPr lang="ru-RU" smtClean="0"/>
                      <a:t>0</a:t>
                    </a:r>
                    <a:r>
                      <a:rPr lang="en-US" smtClean="0"/>
                      <a:t>,4</a:t>
                    </a:r>
                    <a:r>
                      <a:rPr lang="ru-RU" smtClean="0"/>
                      <a:t>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Социально-культурная сфера</c:v>
                </c:pt>
                <c:pt idx="1">
                  <c:v>Содержание органов МСУ</c:v>
                </c:pt>
                <c:pt idx="2">
                  <c:v>Межбюджетные трансферты поселениям</c:v>
                </c:pt>
                <c:pt idx="3">
                  <c:v>ЖКХ и охрана окр. Cреды</c:v>
                </c:pt>
                <c:pt idx="4">
                  <c:v>Транспорт и дороги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836654.8</c:v>
                </c:pt>
                <c:pt idx="1">
                  <c:v>86956.6</c:v>
                </c:pt>
                <c:pt idx="2">
                  <c:v>21778</c:v>
                </c:pt>
                <c:pt idx="3">
                  <c:v>60913.599999999999</c:v>
                </c:pt>
                <c:pt idx="4">
                  <c:v>49828.800000000003</c:v>
                </c:pt>
                <c:pt idx="5">
                  <c:v>4456.5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8511C-83F8-4FEA-86D1-428DA49A701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4836F83-4FC8-4CBA-A0C7-FB7982050B25}">
      <dgm:prSet phldrT="[Текст]" custT="1"/>
      <dgm:spPr/>
      <dgm:t>
        <a:bodyPr/>
        <a:lstStyle/>
        <a:p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Доходы,                1 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142 988,2 </a:t>
          </a:r>
          <a:endParaRPr lang="ru-RU" sz="4700" dirty="0">
            <a:solidFill>
              <a:schemeClr val="tx2">
                <a:lumMod val="75000"/>
              </a:schemeClr>
            </a:solidFill>
          </a:endParaRPr>
        </a:p>
      </dgm:t>
    </dgm:pt>
    <dgm:pt modelId="{2AB377CD-8378-4578-9666-919E612C86F3}" type="parTrans" cxnId="{D5C8C713-E202-4112-8DB3-9391DB5854B7}">
      <dgm:prSet/>
      <dgm:spPr/>
      <dgm:t>
        <a:bodyPr/>
        <a:lstStyle/>
        <a:p>
          <a:endParaRPr lang="ru-RU"/>
        </a:p>
      </dgm:t>
    </dgm:pt>
    <dgm:pt modelId="{2A8BDD83-0F57-41AB-9A44-7391C2EDFD71}" type="sibTrans" cxnId="{D5C8C713-E202-4112-8DB3-9391DB5854B7}">
      <dgm:prSet/>
      <dgm:spPr/>
      <dgm:t>
        <a:bodyPr/>
        <a:lstStyle/>
        <a:p>
          <a:endParaRPr lang="ru-RU"/>
        </a:p>
      </dgm:t>
    </dgm:pt>
    <dgm:pt modelId="{BDF5F454-893F-49E7-B754-385FFF313FB7}">
      <dgm:prSet phldrT="[Текст]" custT="1"/>
      <dgm:spPr/>
      <dgm:t>
        <a:bodyPr/>
        <a:lstStyle/>
        <a:p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Расходы,                   1 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159</a:t>
          </a:r>
          <a:r>
            <a:rPr lang="en-US" sz="4700" dirty="0" smtClean="0">
              <a:solidFill>
                <a:schemeClr val="tx2">
                  <a:lumMod val="75000"/>
                </a:schemeClr>
              </a:solidFill>
            </a:rPr>
            <a:t> 5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13,5 </a:t>
          </a:r>
          <a:endParaRPr lang="ru-RU" sz="4700" dirty="0">
            <a:solidFill>
              <a:schemeClr val="tx2">
                <a:lumMod val="75000"/>
              </a:schemeClr>
            </a:solidFill>
          </a:endParaRPr>
        </a:p>
      </dgm:t>
    </dgm:pt>
    <dgm:pt modelId="{E591B1D3-8C14-4FCE-BC83-5FA5619F09CE}" type="parTrans" cxnId="{5EBBA85C-75FE-453F-9E73-1BC66B93B06C}">
      <dgm:prSet/>
      <dgm:spPr/>
      <dgm:t>
        <a:bodyPr/>
        <a:lstStyle/>
        <a:p>
          <a:endParaRPr lang="ru-RU"/>
        </a:p>
      </dgm:t>
    </dgm:pt>
    <dgm:pt modelId="{77C09255-F56F-4E1F-85F4-C723CECEA877}" type="sibTrans" cxnId="{5EBBA85C-75FE-453F-9E73-1BC66B93B06C}">
      <dgm:prSet/>
      <dgm:spPr/>
      <dgm:t>
        <a:bodyPr/>
        <a:lstStyle/>
        <a:p>
          <a:endParaRPr lang="ru-RU"/>
        </a:p>
      </dgm:t>
    </dgm:pt>
    <dgm:pt modelId="{B30DABD9-1FC4-4821-9732-FE51BDF1749E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2">
                  <a:lumMod val="75000"/>
                </a:schemeClr>
              </a:solidFill>
            </a:rPr>
            <a:t>Источники финансирования дефицита бюджета,</a:t>
          </a:r>
          <a:r>
            <a:rPr lang="en-US" sz="3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3200" dirty="0" smtClean="0">
              <a:solidFill>
                <a:schemeClr val="tx2">
                  <a:lumMod val="75000"/>
                </a:schemeClr>
              </a:solidFill>
            </a:rPr>
            <a:t>-16 525,4</a:t>
          </a:r>
          <a:endParaRPr lang="ru-RU" sz="3200" dirty="0">
            <a:solidFill>
              <a:schemeClr val="tx2">
                <a:lumMod val="75000"/>
              </a:schemeClr>
            </a:solidFill>
          </a:endParaRPr>
        </a:p>
      </dgm:t>
    </dgm:pt>
    <dgm:pt modelId="{917E5D83-6FA4-48AD-B14F-79C3E6E1B1E2}" type="parTrans" cxnId="{EBE1A501-7C88-4563-A56F-5F68E371DA50}">
      <dgm:prSet/>
      <dgm:spPr/>
      <dgm:t>
        <a:bodyPr/>
        <a:lstStyle/>
        <a:p>
          <a:endParaRPr lang="ru-RU"/>
        </a:p>
      </dgm:t>
    </dgm:pt>
    <dgm:pt modelId="{A20A231E-E02C-4C39-870F-CA97F959FFB7}" type="sibTrans" cxnId="{EBE1A501-7C88-4563-A56F-5F68E371DA50}">
      <dgm:prSet/>
      <dgm:spPr/>
      <dgm:t>
        <a:bodyPr/>
        <a:lstStyle/>
        <a:p>
          <a:endParaRPr lang="ru-RU"/>
        </a:p>
      </dgm:t>
    </dgm:pt>
    <dgm:pt modelId="{1D43BF65-1961-4697-931A-B0F7BA12577C}" type="pres">
      <dgm:prSet presAssocID="{C578511C-83F8-4FEA-86D1-428DA49A701A}" presName="compositeShape" presStyleCnt="0">
        <dgm:presLayoutVars>
          <dgm:dir/>
          <dgm:resizeHandles/>
        </dgm:presLayoutVars>
      </dgm:prSet>
      <dgm:spPr/>
    </dgm:pt>
    <dgm:pt modelId="{A59AF5E7-25A9-456F-8F0E-77C0E2F6156B}" type="pres">
      <dgm:prSet presAssocID="{C578511C-83F8-4FEA-86D1-428DA49A701A}" presName="pyramid" presStyleLbl="node1" presStyleIdx="0" presStyleCnt="1" custLinFactNeighborX="-18980" custLinFactNeighborY="-959"/>
      <dgm:spPr/>
    </dgm:pt>
    <dgm:pt modelId="{061FBCCB-7BA3-4079-96FB-7F5EACE5463A}" type="pres">
      <dgm:prSet presAssocID="{C578511C-83F8-4FEA-86D1-428DA49A701A}" presName="theList" presStyleCnt="0"/>
      <dgm:spPr/>
    </dgm:pt>
    <dgm:pt modelId="{5BAEF5C7-76DC-4DD4-8D82-BAE3B4A3FCAC}" type="pres">
      <dgm:prSet presAssocID="{24836F83-4FC8-4CBA-A0C7-FB7982050B25}" presName="aNode" presStyleLbl="fgAcc1" presStyleIdx="0" presStyleCnt="3" custScaleX="168005" custScaleY="126884" custLinFactNeighborX="231" custLinFactNeighborY="4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8E1F5-0CB0-400D-B36D-E776465634DE}" type="pres">
      <dgm:prSet presAssocID="{24836F83-4FC8-4CBA-A0C7-FB7982050B25}" presName="aSpace" presStyleCnt="0"/>
      <dgm:spPr/>
    </dgm:pt>
    <dgm:pt modelId="{8C3ACC84-682A-4272-A971-8DD13CD416EF}" type="pres">
      <dgm:prSet presAssocID="{BDF5F454-893F-49E7-B754-385FFF313FB7}" presName="aNode" presStyleLbl="fgAcc1" presStyleIdx="1" presStyleCnt="3" custScaleX="188048" custScaleY="13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3E547-EACF-42B8-B04F-83AD0AE49CE9}" type="pres">
      <dgm:prSet presAssocID="{BDF5F454-893F-49E7-B754-385FFF313FB7}" presName="aSpace" presStyleCnt="0"/>
      <dgm:spPr/>
    </dgm:pt>
    <dgm:pt modelId="{A57BB118-77EA-45DA-81BB-D813B7271803}" type="pres">
      <dgm:prSet presAssocID="{B30DABD9-1FC4-4821-9732-FE51BDF1749E}" presName="aNode" presStyleLbl="fgAcc1" presStyleIdx="2" presStyleCnt="3" custScaleX="202734" custScaleY="138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BD340-9F02-4856-A434-82DCE8665CF6}" type="pres">
      <dgm:prSet presAssocID="{B30DABD9-1FC4-4821-9732-FE51BDF1749E}" presName="aSpace" presStyleCnt="0"/>
      <dgm:spPr/>
    </dgm:pt>
  </dgm:ptLst>
  <dgm:cxnLst>
    <dgm:cxn modelId="{0B4299E7-3015-4501-8E31-6848507D9CC3}" type="presOf" srcId="{BDF5F454-893F-49E7-B754-385FFF313FB7}" destId="{8C3ACC84-682A-4272-A971-8DD13CD416EF}" srcOrd="0" destOrd="0" presId="urn:microsoft.com/office/officeart/2005/8/layout/pyramid2"/>
    <dgm:cxn modelId="{5EBBA85C-75FE-453F-9E73-1BC66B93B06C}" srcId="{C578511C-83F8-4FEA-86D1-428DA49A701A}" destId="{BDF5F454-893F-49E7-B754-385FFF313FB7}" srcOrd="1" destOrd="0" parTransId="{E591B1D3-8C14-4FCE-BC83-5FA5619F09CE}" sibTransId="{77C09255-F56F-4E1F-85F4-C723CECEA877}"/>
    <dgm:cxn modelId="{E78E095B-9C8D-45DC-9579-9B5251513BB5}" type="presOf" srcId="{24836F83-4FC8-4CBA-A0C7-FB7982050B25}" destId="{5BAEF5C7-76DC-4DD4-8D82-BAE3B4A3FCAC}" srcOrd="0" destOrd="0" presId="urn:microsoft.com/office/officeart/2005/8/layout/pyramid2"/>
    <dgm:cxn modelId="{377929B4-4A98-43D8-B15D-9E14469A02AE}" type="presOf" srcId="{B30DABD9-1FC4-4821-9732-FE51BDF1749E}" destId="{A57BB118-77EA-45DA-81BB-D813B7271803}" srcOrd="0" destOrd="0" presId="urn:microsoft.com/office/officeart/2005/8/layout/pyramid2"/>
    <dgm:cxn modelId="{EBE1A501-7C88-4563-A56F-5F68E371DA50}" srcId="{C578511C-83F8-4FEA-86D1-428DA49A701A}" destId="{B30DABD9-1FC4-4821-9732-FE51BDF1749E}" srcOrd="2" destOrd="0" parTransId="{917E5D83-6FA4-48AD-B14F-79C3E6E1B1E2}" sibTransId="{A20A231E-E02C-4C39-870F-CA97F959FFB7}"/>
    <dgm:cxn modelId="{D5C8C713-E202-4112-8DB3-9391DB5854B7}" srcId="{C578511C-83F8-4FEA-86D1-428DA49A701A}" destId="{24836F83-4FC8-4CBA-A0C7-FB7982050B25}" srcOrd="0" destOrd="0" parTransId="{2AB377CD-8378-4578-9666-919E612C86F3}" sibTransId="{2A8BDD83-0F57-41AB-9A44-7391C2EDFD71}"/>
    <dgm:cxn modelId="{26313259-79DE-4398-BBEC-CAEBB953656F}" type="presOf" srcId="{C578511C-83F8-4FEA-86D1-428DA49A701A}" destId="{1D43BF65-1961-4697-931A-B0F7BA12577C}" srcOrd="0" destOrd="0" presId="urn:microsoft.com/office/officeart/2005/8/layout/pyramid2"/>
    <dgm:cxn modelId="{0ED176AD-BD42-43ED-92EF-B472F77F6332}" type="presParOf" srcId="{1D43BF65-1961-4697-931A-B0F7BA12577C}" destId="{A59AF5E7-25A9-456F-8F0E-77C0E2F6156B}" srcOrd="0" destOrd="0" presId="urn:microsoft.com/office/officeart/2005/8/layout/pyramid2"/>
    <dgm:cxn modelId="{E671AE0A-A6AC-4A87-AF30-256F5A2AA6DD}" type="presParOf" srcId="{1D43BF65-1961-4697-931A-B0F7BA12577C}" destId="{061FBCCB-7BA3-4079-96FB-7F5EACE5463A}" srcOrd="1" destOrd="0" presId="urn:microsoft.com/office/officeart/2005/8/layout/pyramid2"/>
    <dgm:cxn modelId="{913C1CAC-AD2F-4122-844D-32406D16A7B5}" type="presParOf" srcId="{061FBCCB-7BA3-4079-96FB-7F5EACE5463A}" destId="{5BAEF5C7-76DC-4DD4-8D82-BAE3B4A3FCAC}" srcOrd="0" destOrd="0" presId="urn:microsoft.com/office/officeart/2005/8/layout/pyramid2"/>
    <dgm:cxn modelId="{B7C2E5BD-0A1D-4093-8280-5E78CCA50425}" type="presParOf" srcId="{061FBCCB-7BA3-4079-96FB-7F5EACE5463A}" destId="{F848E1F5-0CB0-400D-B36D-E776465634DE}" srcOrd="1" destOrd="0" presId="urn:microsoft.com/office/officeart/2005/8/layout/pyramid2"/>
    <dgm:cxn modelId="{0FA9FE4D-1464-48F1-B88B-A4378AF633E1}" type="presParOf" srcId="{061FBCCB-7BA3-4079-96FB-7F5EACE5463A}" destId="{8C3ACC84-682A-4272-A971-8DD13CD416EF}" srcOrd="2" destOrd="0" presId="urn:microsoft.com/office/officeart/2005/8/layout/pyramid2"/>
    <dgm:cxn modelId="{8C640E79-50D9-48B4-B6DD-DF04EC63B211}" type="presParOf" srcId="{061FBCCB-7BA3-4079-96FB-7F5EACE5463A}" destId="{3093E547-EACF-42B8-B04F-83AD0AE49CE9}" srcOrd="3" destOrd="0" presId="urn:microsoft.com/office/officeart/2005/8/layout/pyramid2"/>
    <dgm:cxn modelId="{E64A4BE4-0D28-4934-8743-C6A058A145DE}" type="presParOf" srcId="{061FBCCB-7BA3-4079-96FB-7F5EACE5463A}" destId="{A57BB118-77EA-45DA-81BB-D813B7271803}" srcOrd="4" destOrd="0" presId="urn:microsoft.com/office/officeart/2005/8/layout/pyramid2"/>
    <dgm:cxn modelId="{6EA0A0E2-4A65-455B-8880-24F15FDD52BC}" type="presParOf" srcId="{061FBCCB-7BA3-4079-96FB-7F5EACE5463A}" destId="{BFBBD340-9F02-4856-A434-82DCE8665CF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4D9A9-E9D0-4514-B5EA-904FD08C74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4C2F23C-023B-4A25-8A57-FC376DB64383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400" dirty="0" smtClean="0"/>
            <a:t>Налоговые,                    </a:t>
          </a:r>
        </a:p>
        <a:p>
          <a:r>
            <a:rPr lang="ru-RU" sz="2400" dirty="0" smtClean="0"/>
            <a:t>126 633,3</a:t>
          </a:r>
          <a:endParaRPr lang="ru-RU" sz="2400" dirty="0" smtClean="0"/>
        </a:p>
        <a:p>
          <a:r>
            <a:rPr lang="ru-RU" sz="2400" dirty="0" smtClean="0"/>
            <a:t> </a:t>
          </a:r>
          <a:endParaRPr lang="ru-RU" sz="2400" dirty="0"/>
        </a:p>
      </dgm:t>
    </dgm:pt>
    <dgm:pt modelId="{C7FA4404-BA95-4A16-92BE-1356560EB58B}" type="parTrans" cxnId="{B7A6C284-32E3-426C-9274-7F1A0FB67813}">
      <dgm:prSet/>
      <dgm:spPr/>
      <dgm:t>
        <a:bodyPr/>
        <a:lstStyle/>
        <a:p>
          <a:endParaRPr lang="ru-RU"/>
        </a:p>
      </dgm:t>
    </dgm:pt>
    <dgm:pt modelId="{D9F25847-A2D5-488F-8AC4-00380FD0B233}" type="sibTrans" cxnId="{B7A6C284-32E3-426C-9274-7F1A0FB67813}">
      <dgm:prSet/>
      <dgm:spPr/>
      <dgm:t>
        <a:bodyPr/>
        <a:lstStyle/>
        <a:p>
          <a:endParaRPr lang="ru-RU"/>
        </a:p>
      </dgm:t>
    </dgm:pt>
    <dgm:pt modelId="{80381C2F-EBEE-4DAB-86A5-E75E122575B2}">
      <dgm:prSet phldrT="[Текст]"/>
      <dgm:spPr/>
      <dgm:t>
        <a:bodyPr/>
        <a:lstStyle/>
        <a:p>
          <a:r>
            <a:rPr lang="ru-RU" dirty="0" smtClean="0"/>
            <a:t>Неналоговые, </a:t>
          </a:r>
        </a:p>
        <a:p>
          <a:r>
            <a:rPr lang="ru-RU" dirty="0" smtClean="0"/>
            <a:t>27 284,4</a:t>
          </a:r>
          <a:endParaRPr lang="ru-RU" dirty="0"/>
        </a:p>
      </dgm:t>
    </dgm:pt>
    <dgm:pt modelId="{E6184931-5192-40A8-A2BC-313204641F22}" type="parTrans" cxnId="{7BE93083-5122-424A-9FAB-A653BA6CB3B9}">
      <dgm:prSet/>
      <dgm:spPr/>
      <dgm:t>
        <a:bodyPr/>
        <a:lstStyle/>
        <a:p>
          <a:endParaRPr lang="ru-RU"/>
        </a:p>
      </dgm:t>
    </dgm:pt>
    <dgm:pt modelId="{CEAF15E3-1BDB-4E58-9660-A14E6A706A30}" type="sibTrans" cxnId="{7BE93083-5122-424A-9FAB-A653BA6CB3B9}">
      <dgm:prSet/>
      <dgm:spPr/>
      <dgm:t>
        <a:bodyPr/>
        <a:lstStyle/>
        <a:p>
          <a:endParaRPr lang="ru-RU"/>
        </a:p>
      </dgm:t>
    </dgm:pt>
    <dgm:pt modelId="{36F597CD-3950-448D-9BFC-9F433A22BAF8}">
      <dgm:prSet phldrT="[Текст]"/>
      <dgm:spPr/>
      <dgm:t>
        <a:bodyPr/>
        <a:lstStyle/>
        <a:p>
          <a:r>
            <a:rPr lang="ru-RU" dirty="0" smtClean="0"/>
            <a:t>Безвозмездные поступления,</a:t>
          </a:r>
        </a:p>
        <a:p>
          <a:r>
            <a:rPr lang="ru-RU" dirty="0" smtClean="0"/>
            <a:t>989 070</a:t>
          </a:r>
          <a:r>
            <a:rPr lang="en-US" dirty="0" smtClean="0"/>
            <a:t>,</a:t>
          </a:r>
          <a:r>
            <a:rPr lang="ru-RU" dirty="0" smtClean="0"/>
            <a:t>4</a:t>
          </a:r>
          <a:endParaRPr lang="ru-RU" dirty="0"/>
        </a:p>
      </dgm:t>
    </dgm:pt>
    <dgm:pt modelId="{8ABDAA93-E294-4F17-8220-A0ACD8F6A45C}" type="parTrans" cxnId="{1C6E1535-854E-4D24-9EF9-9385288D27E0}">
      <dgm:prSet/>
      <dgm:spPr/>
      <dgm:t>
        <a:bodyPr/>
        <a:lstStyle/>
        <a:p>
          <a:endParaRPr lang="ru-RU"/>
        </a:p>
      </dgm:t>
    </dgm:pt>
    <dgm:pt modelId="{55180637-183E-4913-ADE8-A0BD4D2CCA87}" type="sibTrans" cxnId="{1C6E1535-854E-4D24-9EF9-9385288D27E0}">
      <dgm:prSet/>
      <dgm:spPr/>
      <dgm:t>
        <a:bodyPr/>
        <a:lstStyle/>
        <a:p>
          <a:endParaRPr lang="ru-RU"/>
        </a:p>
      </dgm:t>
    </dgm:pt>
    <dgm:pt modelId="{BFAF16FE-C964-4F2C-BD87-B3D8B6E3E156}" type="pres">
      <dgm:prSet presAssocID="{DF24D9A9-E9D0-4514-B5EA-904FD08C74F6}" presName="CompostProcess" presStyleCnt="0">
        <dgm:presLayoutVars>
          <dgm:dir/>
          <dgm:resizeHandles val="exact"/>
        </dgm:presLayoutVars>
      </dgm:prSet>
      <dgm:spPr/>
    </dgm:pt>
    <dgm:pt modelId="{41EF0DF2-7F03-4C00-94BA-47DCA13B5B4B}" type="pres">
      <dgm:prSet presAssocID="{DF24D9A9-E9D0-4514-B5EA-904FD08C74F6}" presName="arrow" presStyleLbl="bgShp" presStyleIdx="0" presStyleCnt="1"/>
      <dgm:spPr/>
    </dgm:pt>
    <dgm:pt modelId="{9548B3DB-B59C-4B54-A715-C4B7675AA778}" type="pres">
      <dgm:prSet presAssocID="{DF24D9A9-E9D0-4514-B5EA-904FD08C74F6}" presName="linearProcess" presStyleCnt="0"/>
      <dgm:spPr/>
    </dgm:pt>
    <dgm:pt modelId="{52FDC3CF-53E1-4D21-A2FE-9C846A439148}" type="pres">
      <dgm:prSet presAssocID="{14C2F23C-023B-4A25-8A57-FC376DB64383}" presName="textNode" presStyleLbl="node1" presStyleIdx="0" presStyleCnt="3" custLinFactNeighborX="4116" custLinFactNeighborY="-57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902A3-B1A5-48CB-9C19-55D0359B6D39}" type="pres">
      <dgm:prSet presAssocID="{D9F25847-A2D5-488F-8AC4-00380FD0B233}" presName="sibTrans" presStyleCnt="0"/>
      <dgm:spPr/>
    </dgm:pt>
    <dgm:pt modelId="{C85F5592-17BC-4F03-B395-927F38B1C3D8}" type="pres">
      <dgm:prSet presAssocID="{80381C2F-EBEE-4DAB-86A5-E75E122575B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6616D-AAB3-455E-BF41-0293FC254370}" type="pres">
      <dgm:prSet presAssocID="{CEAF15E3-1BDB-4E58-9660-A14E6A706A30}" presName="sibTrans" presStyleCnt="0"/>
      <dgm:spPr/>
    </dgm:pt>
    <dgm:pt modelId="{FC8E39A6-BDB5-4C81-9C89-F179E9037192}" type="pres">
      <dgm:prSet presAssocID="{36F597CD-3950-448D-9BFC-9F433A22BAF8}" presName="textNode" presStyleLbl="node1" presStyleIdx="2" presStyleCnt="3" custLinFactNeighborX="-23295" custLinFactNeighborY="53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856B2-448B-43D0-AC67-D3349889D15B}" type="presOf" srcId="{80381C2F-EBEE-4DAB-86A5-E75E122575B2}" destId="{C85F5592-17BC-4F03-B395-927F38B1C3D8}" srcOrd="0" destOrd="0" presId="urn:microsoft.com/office/officeart/2005/8/layout/hProcess9"/>
    <dgm:cxn modelId="{1C6E1535-854E-4D24-9EF9-9385288D27E0}" srcId="{DF24D9A9-E9D0-4514-B5EA-904FD08C74F6}" destId="{36F597CD-3950-448D-9BFC-9F433A22BAF8}" srcOrd="2" destOrd="0" parTransId="{8ABDAA93-E294-4F17-8220-A0ACD8F6A45C}" sibTransId="{55180637-183E-4913-ADE8-A0BD4D2CCA87}"/>
    <dgm:cxn modelId="{B7A6C284-32E3-426C-9274-7F1A0FB67813}" srcId="{DF24D9A9-E9D0-4514-B5EA-904FD08C74F6}" destId="{14C2F23C-023B-4A25-8A57-FC376DB64383}" srcOrd="0" destOrd="0" parTransId="{C7FA4404-BA95-4A16-92BE-1356560EB58B}" sibTransId="{D9F25847-A2D5-488F-8AC4-00380FD0B233}"/>
    <dgm:cxn modelId="{C56E6377-2E9C-4F38-B019-BC2EC391AF1A}" type="presOf" srcId="{36F597CD-3950-448D-9BFC-9F433A22BAF8}" destId="{FC8E39A6-BDB5-4C81-9C89-F179E9037192}" srcOrd="0" destOrd="0" presId="urn:microsoft.com/office/officeart/2005/8/layout/hProcess9"/>
    <dgm:cxn modelId="{5A3312E5-009D-44CE-96D0-18D8CE293DD9}" type="presOf" srcId="{DF24D9A9-E9D0-4514-B5EA-904FD08C74F6}" destId="{BFAF16FE-C964-4F2C-BD87-B3D8B6E3E156}" srcOrd="0" destOrd="0" presId="urn:microsoft.com/office/officeart/2005/8/layout/hProcess9"/>
    <dgm:cxn modelId="{7BE93083-5122-424A-9FAB-A653BA6CB3B9}" srcId="{DF24D9A9-E9D0-4514-B5EA-904FD08C74F6}" destId="{80381C2F-EBEE-4DAB-86A5-E75E122575B2}" srcOrd="1" destOrd="0" parTransId="{E6184931-5192-40A8-A2BC-313204641F22}" sibTransId="{CEAF15E3-1BDB-4E58-9660-A14E6A706A30}"/>
    <dgm:cxn modelId="{C71D4E3F-BCBB-4646-B1E3-C6D37E596C9D}" type="presOf" srcId="{14C2F23C-023B-4A25-8A57-FC376DB64383}" destId="{52FDC3CF-53E1-4D21-A2FE-9C846A439148}" srcOrd="0" destOrd="0" presId="urn:microsoft.com/office/officeart/2005/8/layout/hProcess9"/>
    <dgm:cxn modelId="{2C70915A-7940-4A36-A954-28899ED5D531}" type="presParOf" srcId="{BFAF16FE-C964-4F2C-BD87-B3D8B6E3E156}" destId="{41EF0DF2-7F03-4C00-94BA-47DCA13B5B4B}" srcOrd="0" destOrd="0" presId="urn:microsoft.com/office/officeart/2005/8/layout/hProcess9"/>
    <dgm:cxn modelId="{FE9616D8-CD65-4399-BE70-D6776DD1435B}" type="presParOf" srcId="{BFAF16FE-C964-4F2C-BD87-B3D8B6E3E156}" destId="{9548B3DB-B59C-4B54-A715-C4B7675AA778}" srcOrd="1" destOrd="0" presId="urn:microsoft.com/office/officeart/2005/8/layout/hProcess9"/>
    <dgm:cxn modelId="{9E4443D5-7D67-4BC6-A540-B89488A5E3E3}" type="presParOf" srcId="{9548B3DB-B59C-4B54-A715-C4B7675AA778}" destId="{52FDC3CF-53E1-4D21-A2FE-9C846A439148}" srcOrd="0" destOrd="0" presId="urn:microsoft.com/office/officeart/2005/8/layout/hProcess9"/>
    <dgm:cxn modelId="{49E33A66-E8FD-442E-B63A-7FF1DBDF8943}" type="presParOf" srcId="{9548B3DB-B59C-4B54-A715-C4B7675AA778}" destId="{43E902A3-B1A5-48CB-9C19-55D0359B6D39}" srcOrd="1" destOrd="0" presId="urn:microsoft.com/office/officeart/2005/8/layout/hProcess9"/>
    <dgm:cxn modelId="{0E560A5E-9D54-4EDB-B6C2-19AC7EE998DC}" type="presParOf" srcId="{9548B3DB-B59C-4B54-A715-C4B7675AA778}" destId="{C85F5592-17BC-4F03-B395-927F38B1C3D8}" srcOrd="2" destOrd="0" presId="urn:microsoft.com/office/officeart/2005/8/layout/hProcess9"/>
    <dgm:cxn modelId="{2C54629B-D18A-448E-A41E-6EAF58BA4EE2}" type="presParOf" srcId="{9548B3DB-B59C-4B54-A715-C4B7675AA778}" destId="{97E6616D-AAB3-455E-BF41-0293FC254370}" srcOrd="3" destOrd="0" presId="urn:microsoft.com/office/officeart/2005/8/layout/hProcess9"/>
    <dgm:cxn modelId="{BCA2B0C7-D7EE-4613-AFE9-4130D7FA76A8}" type="presParOf" srcId="{9548B3DB-B59C-4B54-A715-C4B7675AA778}" destId="{FC8E39A6-BDB5-4C81-9C89-F179E903719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AF5E7-25A9-456F-8F0E-77C0E2F6156B}">
      <dsp:nvSpPr>
        <dsp:cNvPr id="0" name=""/>
        <dsp:cNvSpPr/>
      </dsp:nvSpPr>
      <dsp:spPr>
        <a:xfrm>
          <a:off x="0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EF5C7-76DC-4DD4-8D82-BAE3B4A3FCAC}">
      <dsp:nvSpPr>
        <dsp:cNvPr id="0" name=""/>
        <dsp:cNvSpPr/>
      </dsp:nvSpPr>
      <dsp:spPr>
        <a:xfrm>
          <a:off x="2026260" y="458514"/>
          <a:ext cx="4942498" cy="10610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Доходы,                1 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142 988,2 </a:t>
          </a:r>
          <a:endParaRPr lang="ru-RU" sz="47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78057" y="510311"/>
        <a:ext cx="4838904" cy="957463"/>
      </dsp:txXfrm>
    </dsp:sp>
    <dsp:sp modelId="{8C3ACC84-682A-4272-A971-8DD13CD416EF}">
      <dsp:nvSpPr>
        <dsp:cNvPr id="0" name=""/>
        <dsp:cNvSpPr/>
      </dsp:nvSpPr>
      <dsp:spPr>
        <a:xfrm>
          <a:off x="1724644" y="1619714"/>
          <a:ext cx="5532138" cy="10882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Расходы,                   1 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159</a:t>
          </a:r>
          <a:r>
            <a:rPr lang="en-US" sz="4700" kern="1200" dirty="0" smtClean="0">
              <a:solidFill>
                <a:schemeClr val="tx2">
                  <a:lumMod val="75000"/>
                </a:schemeClr>
              </a:solidFill>
            </a:rPr>
            <a:t> 5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13,5 </a:t>
          </a:r>
          <a:endParaRPr lang="ru-RU" sz="47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77766" y="1672836"/>
        <a:ext cx="5425894" cy="981974"/>
      </dsp:txXfrm>
    </dsp:sp>
    <dsp:sp modelId="{A57BB118-77EA-45DA-81BB-D813B7271803}">
      <dsp:nvSpPr>
        <dsp:cNvPr id="0" name=""/>
        <dsp:cNvSpPr/>
      </dsp:nvSpPr>
      <dsp:spPr>
        <a:xfrm>
          <a:off x="1508622" y="2812463"/>
          <a:ext cx="5964182" cy="11548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2">
                  <a:lumMod val="75000"/>
                </a:schemeClr>
              </a:solidFill>
            </a:rPr>
            <a:t>Источники финансирования дефицита бюджета,</a:t>
          </a:r>
          <a:r>
            <a:rPr lang="en-US" sz="32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3200" kern="1200" dirty="0" smtClean="0">
              <a:solidFill>
                <a:schemeClr val="tx2">
                  <a:lumMod val="75000"/>
                </a:schemeClr>
              </a:solidFill>
            </a:rPr>
            <a:t>-16 525,4</a:t>
          </a:r>
          <a:endParaRPr lang="ru-RU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564997" y="2868838"/>
        <a:ext cx="5851432" cy="1042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F0DF2-7F03-4C00-94BA-47DCA13B5B4B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DC3CF-53E1-4D21-A2FE-9C846A439148}">
      <dsp:nvSpPr>
        <dsp:cNvPr id="0" name=""/>
        <dsp:cNvSpPr/>
      </dsp:nvSpPr>
      <dsp:spPr>
        <a:xfrm>
          <a:off x="10344" y="316636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Налоговые,               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126 633,3</a:t>
          </a:r>
          <a:endParaRPr lang="ru-RU" sz="24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98720" y="405012"/>
        <a:ext cx="2456677" cy="1633633"/>
      </dsp:txXfrm>
    </dsp:sp>
    <dsp:sp modelId="{C85F5592-17BC-4F03-B395-927F38B1C3D8}">
      <dsp:nvSpPr>
        <dsp:cNvPr id="0" name=""/>
        <dsp:cNvSpPr/>
      </dsp:nvSpPr>
      <dsp:spPr>
        <a:xfrm>
          <a:off x="2798085" y="1357788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Неналоговые,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27 284,4</a:t>
          </a:r>
          <a:endParaRPr lang="ru-RU" sz="2600" kern="1200" dirty="0"/>
        </a:p>
      </dsp:txBody>
      <dsp:txXfrm>
        <a:off x="2886461" y="1446164"/>
        <a:ext cx="2456677" cy="1633633"/>
      </dsp:txXfrm>
    </dsp:sp>
    <dsp:sp modelId="{FC8E39A6-BDB5-4C81-9C89-F179E9037192}">
      <dsp:nvSpPr>
        <dsp:cNvPr id="0" name=""/>
        <dsp:cNvSpPr/>
      </dsp:nvSpPr>
      <dsp:spPr>
        <a:xfrm>
          <a:off x="5554960" y="2332862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Безвозмездные поступления,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989 070</a:t>
          </a:r>
          <a:r>
            <a:rPr lang="en-US" sz="2600" kern="1200" dirty="0" smtClean="0"/>
            <a:t>,</a:t>
          </a:r>
          <a:r>
            <a:rPr lang="ru-RU" sz="2600" kern="1200" dirty="0" smtClean="0"/>
            <a:t>4</a:t>
          </a:r>
          <a:endParaRPr lang="ru-RU" sz="2600" kern="1200" dirty="0"/>
        </a:p>
      </dsp:txBody>
      <dsp:txXfrm>
        <a:off x="5643336" y="2421238"/>
        <a:ext cx="2456677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3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6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3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4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1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33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8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47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2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1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0479-1E8A-48FB-AABA-CE72C5C23791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79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olmfin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2952328"/>
          </a:xfrm>
        </p:spPr>
        <p:txBody>
          <a:bodyPr>
            <a:noAutofit/>
          </a:bodyPr>
          <a:lstStyle/>
          <a:p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</a:t>
            </a:r>
            <a:r>
              <a:rPr lang="ru-RU" sz="55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</a:t>
            </a:r>
            <a:r>
              <a:rPr lang="ru-RU" sz="57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юджета </a:t>
            </a:r>
            <a:br>
              <a:rPr lang="ru-RU" sz="57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57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2021 год </a:t>
            </a:r>
            <a:b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для </a:t>
            </a: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граждан </a:t>
            </a:r>
            <a:b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sz="57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4624"/>
            <a:ext cx="104152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3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расходов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2021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207973"/>
              </p:ext>
            </p:extLst>
          </p:nvPr>
        </p:nvGraphicFramePr>
        <p:xfrm>
          <a:off x="457200" y="1600200"/>
          <a:ext cx="8229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11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Подготовлено финансовым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управлением администрации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 «Холмогорский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муниципальный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район»</a:t>
            </a: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1200" b="1" dirty="0">
                <a:solidFill>
                  <a:srgbClr val="002060"/>
                </a:solidFill>
              </a:rPr>
              <a:t/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2200" dirty="0">
                <a:latin typeface="Comic Sans MS" pitchFamily="66" charset="0"/>
              </a:rPr>
              <a:t>ул. </a:t>
            </a:r>
            <a:r>
              <a:rPr lang="ru-RU" sz="2200" dirty="0" smtClean="0">
                <a:latin typeface="Comic Sans MS" pitchFamily="66" charset="0"/>
              </a:rPr>
              <a:t>Набережная, </a:t>
            </a:r>
            <a:r>
              <a:rPr lang="ru-RU" sz="2200" dirty="0">
                <a:latin typeface="Comic Sans MS" pitchFamily="66" charset="0"/>
              </a:rPr>
              <a:t>д. </a:t>
            </a:r>
            <a:r>
              <a:rPr lang="ru-RU" sz="2200" dirty="0" smtClean="0">
                <a:latin typeface="Comic Sans MS" pitchFamily="66" charset="0"/>
              </a:rPr>
              <a:t>21, </a:t>
            </a:r>
            <a:r>
              <a:rPr lang="ru-RU" sz="2200" dirty="0">
                <a:latin typeface="Comic Sans MS" pitchFamily="66" charset="0"/>
              </a:rPr>
              <a:t>с. </a:t>
            </a:r>
            <a:r>
              <a:rPr lang="ru-RU" sz="2200" dirty="0" smtClean="0">
                <a:latin typeface="Comic Sans MS" pitchFamily="66" charset="0"/>
              </a:rPr>
              <a:t>Холмогоры, </a:t>
            </a:r>
            <a:r>
              <a:rPr lang="ru-RU" sz="2200" dirty="0">
                <a:latin typeface="Comic Sans MS" pitchFamily="66" charset="0"/>
              </a:rPr>
              <a:t>Архангельская область, </a:t>
            </a:r>
            <a:r>
              <a:rPr lang="ru-RU" sz="2200" dirty="0" smtClean="0">
                <a:latin typeface="Comic Sans MS" pitchFamily="66" charset="0"/>
              </a:rPr>
              <a:t>164530 </a:t>
            </a:r>
            <a:r>
              <a:rPr lang="ru-RU" sz="2200" dirty="0">
                <a:latin typeface="Comic Sans MS" pitchFamily="66" charset="0"/>
              </a:rPr>
              <a:t>тел. 8 (</a:t>
            </a:r>
            <a:r>
              <a:rPr lang="ru-RU" sz="2200" dirty="0" smtClean="0">
                <a:latin typeface="Comic Sans MS" pitchFamily="66" charset="0"/>
              </a:rPr>
              <a:t>818-30</a:t>
            </a:r>
            <a:r>
              <a:rPr lang="ru-RU" sz="2200" dirty="0">
                <a:latin typeface="Comic Sans MS" pitchFamily="66" charset="0"/>
              </a:rPr>
              <a:t>) </a:t>
            </a:r>
            <a:r>
              <a:rPr lang="ru-RU" sz="2200" dirty="0" smtClean="0">
                <a:latin typeface="Comic Sans MS" pitchFamily="66" charset="0"/>
              </a:rPr>
              <a:t>33-656, е-</a:t>
            </a:r>
            <a:r>
              <a:rPr lang="ru-RU" sz="2200" dirty="0" err="1" smtClean="0">
                <a:latin typeface="Comic Sans MS" pitchFamily="66" charset="0"/>
              </a:rPr>
              <a:t>mail</a:t>
            </a:r>
            <a:r>
              <a:rPr lang="ru-RU" sz="2200" dirty="0">
                <a:latin typeface="Comic Sans MS" pitchFamily="66" charset="0"/>
              </a:rPr>
              <a:t>: </a:t>
            </a:r>
            <a:r>
              <a:rPr lang="en-US" sz="2200" dirty="0" smtClean="0">
                <a:latin typeface="Comic Sans MS" pitchFamily="66" charset="0"/>
                <a:hlinkClick r:id="rId2"/>
              </a:rPr>
              <a:t>holmfin@yandex.ru</a:t>
            </a:r>
            <a:endParaRPr lang="en-US" sz="22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sz="2200" dirty="0"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24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такое бюджет?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b="1" dirty="0" smtClean="0"/>
              <a:t>Бюджет </a:t>
            </a:r>
            <a:r>
              <a:rPr lang="ru-RU" sz="6200" b="1" dirty="0"/>
              <a:t>-</a:t>
            </a:r>
            <a:r>
              <a:rPr lang="ru-RU" sz="6200" dirty="0"/>
              <a:t> 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Доходы бюджета -</a:t>
            </a:r>
            <a:r>
              <a:rPr lang="ru-RU" sz="6200" dirty="0"/>
              <a:t> поступающие в бюджет денежные средства, за исключением средств, являющихся источниками финансирования дефицита бюджета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Расходы бюджета -</a:t>
            </a:r>
            <a:r>
              <a:rPr lang="ru-RU" sz="6200" dirty="0"/>
              <a:t> выплачиваемые из бюджета денежные средства, за исключением средств, являющихся источниками финансирования дефицита бюджета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Дефицит бюджета -</a:t>
            </a:r>
            <a:r>
              <a:rPr lang="ru-RU" sz="6200" dirty="0"/>
              <a:t> превышение расходов бюджета над его доходами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Профицит бюджета -</a:t>
            </a:r>
            <a:r>
              <a:rPr lang="ru-RU" sz="6200" dirty="0"/>
              <a:t> превышение доходов бюджета над его расходами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бюджета, тыс.руб.</a:t>
            </a:r>
            <a:endParaRPr lang="ru-RU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981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50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Доходы местного бюджета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2021 год, тыс.руб.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8124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07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доходов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2021 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9257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44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Налоговые поступления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2021 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486535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1. Налог на доходы физических лиц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96 895,6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2. Доходы от уплаты акцизов на нефтепродукты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13 091,7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3. Налог, взимаемый в связи с применением упрощенной системы налогообложения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5 783,5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4. Единый налог на вмененный доход для отдельных видов деятельности (прошлых</a:t>
                      </a:r>
                      <a:r>
                        <a:rPr lang="ru-RU" sz="2200" baseline="0" dirty="0" smtClean="0"/>
                        <a:t> лет)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3 033,9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5. Единый сельскохозяйственный налог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9,6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6. Налог, взимаемый в связи с применением патентной системы налогообложения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4 072,9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7. Государственная пошлина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3 746,1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200" dirty="0" smtClean="0"/>
                        <a:t>Всего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126 633,3</a:t>
                      </a:r>
                      <a:endParaRPr lang="ru-RU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39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Неналоговые поступления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2021 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17993"/>
              </p:ext>
            </p:extLst>
          </p:nvPr>
        </p:nvGraphicFramePr>
        <p:xfrm>
          <a:off x="457200" y="160020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032"/>
                <a:gridCol w="202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1. Арендная плата за земельные участки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12 007,4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2. Платежи за аренду муниципального</a:t>
                      </a:r>
                      <a:r>
                        <a:rPr lang="ru-RU" sz="2200" baseline="0" dirty="0" smtClean="0"/>
                        <a:t> имущества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3 948,3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3. Прочие поступления от использования муниципального имущества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28,0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4. Платежи за негативное воздействие на окружающую среду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286,1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5. Доходы от оказания платных услуг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2 805,9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6. Доходы от продажи материальных и нематериальных активов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7 094,0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7. Штрафные санкции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1 108,2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8. Прочие неналоговые доходы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6,5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200" dirty="0" smtClean="0"/>
                        <a:t>Всего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27 284,4</a:t>
                      </a:r>
                      <a:endParaRPr lang="ru-RU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34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Безвозмездные поступления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2021 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439071"/>
              </p:ext>
            </p:extLst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Дотации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75 </a:t>
                      </a:r>
                      <a:r>
                        <a:rPr lang="ru-RU" sz="2800" b="1" dirty="0" smtClean="0"/>
                        <a:t>456,7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Субсидии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326 430,9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Субвенции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567 112,3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 Иные межбюджетные</a:t>
                      </a:r>
                      <a:r>
                        <a:rPr lang="ru-RU" sz="2800" baseline="0" dirty="0" smtClean="0"/>
                        <a:t> трансферты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20 514,4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989 514,3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11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Расходы бюджета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2021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716775"/>
              </p:ext>
            </p:extLst>
          </p:nvPr>
        </p:nvGraphicFramePr>
        <p:xfrm>
          <a:off x="457200" y="160020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/>
                <a:gridCol w="20985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</a:t>
                      </a:r>
                      <a:r>
                        <a:rPr lang="ru-RU" sz="1800" baseline="0" dirty="0" smtClean="0"/>
                        <a:t> Содержание органов местного самоуправления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85 205,7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Национальная оборона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2 413,6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 Национальная безопасность</a:t>
                      </a:r>
                      <a:r>
                        <a:rPr lang="ru-RU" sz="1800" baseline="0" dirty="0" smtClean="0"/>
                        <a:t> и правоохранительная деятельность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2 586,4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Национальная</a:t>
                      </a:r>
                      <a:r>
                        <a:rPr lang="ru-RU" sz="1800" baseline="0" dirty="0" smtClean="0"/>
                        <a:t> экономика (транспорт, дороги)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61 122,1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5. Жилищно-коммунальное хозяйство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104 998,7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6. Охрана</a:t>
                      </a:r>
                      <a:r>
                        <a:rPr lang="ru-RU" sz="1800" baseline="0" dirty="0" smtClean="0"/>
                        <a:t> окружающей среды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516,0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7. Образование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743 380,3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8. Культура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110 709,5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9. Социальная политика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26 466,5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10. Физическая культура</a:t>
                      </a:r>
                      <a:r>
                        <a:rPr lang="ru-RU" sz="1800" baseline="0" dirty="0" smtClean="0"/>
                        <a:t> и спорт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1 836,8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11. Межбюджетные трансферты</a:t>
                      </a:r>
                      <a:r>
                        <a:rPr lang="ru-RU" sz="1800" baseline="0" dirty="0" smtClean="0"/>
                        <a:t> бюджетам поселений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20 277,9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Всего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1 159 513,5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590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391</Words>
  <Application>Microsoft Office PowerPoint</Application>
  <PresentationFormat>Экран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Отчет об исполнении бюджета  за 2021 год  для граждан  </vt:lpstr>
      <vt:lpstr>Что такое бюджет?</vt:lpstr>
      <vt:lpstr>Структура бюджета, тыс.руб.</vt:lpstr>
      <vt:lpstr>Доходы местного бюджета  за 2021 год, тыс.руб.</vt:lpstr>
      <vt:lpstr>Структура доходов за 2021 год</vt:lpstr>
      <vt:lpstr>Налоговые поступления  за 2021 год</vt:lpstr>
      <vt:lpstr>Неналоговые поступления  за 2021 год</vt:lpstr>
      <vt:lpstr>Безвозмездные поступления  за 2021 год</vt:lpstr>
      <vt:lpstr>Расходы бюджета  за 2021 год</vt:lpstr>
      <vt:lpstr>Структура расходов  за 2021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на 2021 год</dc:title>
  <dc:creator>Исайская Дарья Сергеевна</dc:creator>
  <cp:lastModifiedBy>Исайская Дарья Сергеевна</cp:lastModifiedBy>
  <cp:revision>33</cp:revision>
  <dcterms:created xsi:type="dcterms:W3CDTF">2021-04-06T13:23:41Z</dcterms:created>
  <dcterms:modified xsi:type="dcterms:W3CDTF">2023-05-16T11:19:56Z</dcterms:modified>
</cp:coreProperties>
</file>